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1" r:id="rId14"/>
    <p:sldId id="270" r:id="rId15"/>
    <p:sldId id="272" r:id="rId16"/>
    <p:sldId id="273" r:id="rId17"/>
    <p:sldId id="274" r:id="rId18"/>
    <p:sldId id="359" r:id="rId19"/>
    <p:sldId id="358" r:id="rId20"/>
    <p:sldId id="264" r:id="rId21"/>
    <p:sldId id="366" r:id="rId22"/>
    <p:sldId id="300" r:id="rId23"/>
    <p:sldId id="277" r:id="rId24"/>
    <p:sldId id="278" r:id="rId25"/>
    <p:sldId id="282" r:id="rId26"/>
    <p:sldId id="284" r:id="rId27"/>
    <p:sldId id="286" r:id="rId28"/>
    <p:sldId id="288" r:id="rId29"/>
    <p:sldId id="297" r:id="rId30"/>
    <p:sldId id="298" r:id="rId31"/>
    <p:sldId id="299" r:id="rId32"/>
    <p:sldId id="350" r:id="rId33"/>
    <p:sldId id="295" r:id="rId34"/>
    <p:sldId id="360" r:id="rId35"/>
    <p:sldId id="349" r:id="rId36"/>
    <p:sldId id="292" r:id="rId37"/>
    <p:sldId id="293" r:id="rId38"/>
    <p:sldId id="294" r:id="rId39"/>
    <p:sldId id="296" r:id="rId40"/>
    <p:sldId id="301" r:id="rId41"/>
    <p:sldId id="362" r:id="rId42"/>
    <p:sldId id="364" r:id="rId43"/>
    <p:sldId id="361" r:id="rId44"/>
    <p:sldId id="302" r:id="rId45"/>
    <p:sldId id="303" r:id="rId46"/>
    <p:sldId id="365" r:id="rId47"/>
    <p:sldId id="304" r:id="rId48"/>
    <p:sldId id="305" r:id="rId49"/>
    <p:sldId id="351" r:id="rId50"/>
    <p:sldId id="306" r:id="rId51"/>
    <p:sldId id="307" r:id="rId52"/>
    <p:sldId id="308" r:id="rId53"/>
    <p:sldId id="352" r:id="rId54"/>
    <p:sldId id="309" r:id="rId55"/>
    <p:sldId id="310" r:id="rId56"/>
    <p:sldId id="311" r:id="rId57"/>
    <p:sldId id="312" r:id="rId58"/>
    <p:sldId id="356" r:id="rId59"/>
    <p:sldId id="313" r:id="rId60"/>
    <p:sldId id="314" r:id="rId61"/>
    <p:sldId id="357" r:id="rId62"/>
    <p:sldId id="315" r:id="rId63"/>
    <p:sldId id="367" r:id="rId64"/>
    <p:sldId id="368" r:id="rId65"/>
    <p:sldId id="369" r:id="rId66"/>
    <p:sldId id="370" r:id="rId67"/>
    <p:sldId id="316" r:id="rId68"/>
    <p:sldId id="318" r:id="rId69"/>
    <p:sldId id="323" r:id="rId70"/>
    <p:sldId id="329" r:id="rId71"/>
    <p:sldId id="330" r:id="rId72"/>
    <p:sldId id="331" r:id="rId73"/>
    <p:sldId id="332" r:id="rId74"/>
    <p:sldId id="333" r:id="rId75"/>
    <p:sldId id="334" r:id="rId76"/>
    <p:sldId id="336" r:id="rId77"/>
    <p:sldId id="337" r:id="rId78"/>
    <p:sldId id="338" r:id="rId79"/>
    <p:sldId id="339" r:id="rId80"/>
    <p:sldId id="340" r:id="rId81"/>
    <p:sldId id="341" r:id="rId82"/>
    <p:sldId id="342" r:id="rId83"/>
    <p:sldId id="344" r:id="rId84"/>
  </p:sldIdLst>
  <p:sldSz cx="12192000" cy="6858000"/>
  <p:notesSz cx="6858000" cy="9144000"/>
  <p:embeddedFontLst>
    <p:embeddedFont>
      <p:font typeface="Sorts Mill Goudy" panose="020B0604020202020204" charset="0"/>
      <p:regular r:id="rId86"/>
      <p:italic r:id="rId87"/>
    </p:embeddedFont>
    <p:embeddedFont>
      <p:font typeface="Book Antiqua" panose="02040602050305030304" pitchFamily="18" charset="0"/>
      <p:regular r:id="rId88"/>
      <p:bold r:id="rId89"/>
      <p:italic r:id="rId90"/>
      <p:boldItalic r:id="rId91"/>
    </p:embeddedFont>
    <p:embeddedFont>
      <p:font typeface="Calibri" panose="020F0502020204030204" pitchFamily="34" charset="0"/>
      <p:regular r:id="rId92"/>
      <p:bold r:id="rId93"/>
      <p:italic r:id="rId94"/>
      <p:boldItalic r:id="rId95"/>
    </p:embeddedFont>
    <p:embeddedFont>
      <p:font typeface="Garamond" panose="02020404030301010803" pitchFamily="18" charset="0"/>
      <p:regular r:id="rId96"/>
      <p:bold r:id="rId97"/>
      <p:italic r:id="rId98"/>
      <p:boldItalic r:id="rId99"/>
    </p:embeddedFont>
    <p:embeddedFont>
      <p:font typeface="Gill Sans" panose="020B0604020202020204" charset="0"/>
      <p:regular r:id="rId100"/>
      <p:bold r:id="rId101"/>
    </p:embeddedFont>
    <p:embeddedFont>
      <p:font typeface="Gill Sans MT" panose="020B0502020104020203"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jAoMaFDIHrm8poykAWmoFcBoW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390042-019D-49C1-83D5-C67D43DA1A87}">
  <a:tblStyle styleId="{29390042-019D-49C1-83D5-C67D43DA1A8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E"/>
          </a:solidFill>
        </a:fill>
      </a:tcStyle>
    </a:wholeTbl>
    <a:band1H>
      <a:tcTxStyle/>
      <a:tcStyle>
        <a:tcBdr/>
        <a:fill>
          <a:solidFill>
            <a:srgbClr val="D5DBDB"/>
          </a:solidFill>
        </a:fill>
      </a:tcStyle>
    </a:band1H>
    <a:band2H>
      <a:tcTxStyle/>
      <a:tcStyle>
        <a:tcBdr/>
      </a:tcStyle>
    </a:band2H>
    <a:band1V>
      <a:tcTxStyle/>
      <a:tcStyle>
        <a:tcBdr/>
        <a:fill>
          <a:solidFill>
            <a:srgbClr val="D5DBD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67688D5-D744-4E86-99FC-101A27763B65}" styleName="Table_1">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7.fntdata"/><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customschemas.google.com/relationships/presentationmetadata" Target="metadata"/><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5.fntdata"/><Relationship Id="rId105"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94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01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FFC044CF-1EEE-CAD8-82A9-9CFFF56221C3}"/>
            </a:ext>
          </a:extLst>
        </p:cNvPr>
        <p:cNvGrpSpPr/>
        <p:nvPr/>
      </p:nvGrpSpPr>
      <p:grpSpPr>
        <a:xfrm>
          <a:off x="0" y="0"/>
          <a:ext cx="0" cy="0"/>
          <a:chOff x="0" y="0"/>
          <a:chExt cx="0" cy="0"/>
        </a:xfrm>
      </p:grpSpPr>
      <p:sp>
        <p:nvSpPr>
          <p:cNvPr id="152" name="Google Shape;152;p9:notes">
            <a:extLst>
              <a:ext uri="{FF2B5EF4-FFF2-40B4-BE49-F238E27FC236}">
                <a16:creationId xmlns:a16="http://schemas.microsoft.com/office/drawing/2014/main" id="{CAF70709-89EC-B10A-8744-591EDFB44C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a:extLst>
              <a:ext uri="{FF2B5EF4-FFF2-40B4-BE49-F238E27FC236}">
                <a16:creationId xmlns:a16="http://schemas.microsoft.com/office/drawing/2014/main" id="{7C60CC5A-7A29-70C9-4487-74D6C331B7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37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083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646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956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37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994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596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176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39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170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8881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290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1"/>
          <p:cNvSpPr txBox="1">
            <a:spLocks noGrp="1"/>
          </p:cNvSpPr>
          <p:nvPr>
            <p:ph type="ctrTitle"/>
          </p:nvPr>
        </p:nvSpPr>
        <p:spPr>
          <a:xfrm>
            <a:off x="2057400" y="685801"/>
            <a:ext cx="8115300" cy="30462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1"/>
          <p:cNvSpPr txBox="1">
            <a:spLocks noGrp="1"/>
          </p:cNvSpPr>
          <p:nvPr>
            <p:ph type="subTitle" idx="1"/>
          </p:nvPr>
        </p:nvSpPr>
        <p:spPr>
          <a:xfrm>
            <a:off x="2057400" y="4114800"/>
            <a:ext cx="8115300" cy="2057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2"/>
              </a:buClr>
              <a:buSzPts val="1680"/>
              <a:buNone/>
              <a:defRPr sz="2400" i="1"/>
            </a:lvl1pPr>
            <a:lvl2pPr lvl="1" algn="ctr">
              <a:lnSpc>
                <a:spcPct val="100000"/>
              </a:lnSpc>
              <a:spcBef>
                <a:spcPts val="500"/>
              </a:spcBef>
              <a:spcAft>
                <a:spcPts val="0"/>
              </a:spcAft>
              <a:buClr>
                <a:schemeClr val="dk2"/>
              </a:buClr>
              <a:buSzPts val="1400"/>
              <a:buNone/>
              <a:defRPr sz="2000"/>
            </a:lvl2pPr>
            <a:lvl3pPr lvl="2" algn="ctr">
              <a:lnSpc>
                <a:spcPct val="100000"/>
              </a:lnSpc>
              <a:spcBef>
                <a:spcPts val="500"/>
              </a:spcBef>
              <a:spcAft>
                <a:spcPts val="0"/>
              </a:spcAft>
              <a:buClr>
                <a:schemeClr val="dk2"/>
              </a:buClr>
              <a:buSzPts val="1260"/>
              <a:buNone/>
              <a:defRPr sz="1800"/>
            </a:lvl3pPr>
            <a:lvl4pPr lvl="3" algn="ctr">
              <a:lnSpc>
                <a:spcPct val="100000"/>
              </a:lnSpc>
              <a:spcBef>
                <a:spcPts val="500"/>
              </a:spcBef>
              <a:spcAft>
                <a:spcPts val="0"/>
              </a:spcAft>
              <a:buClr>
                <a:schemeClr val="dk2"/>
              </a:buClr>
              <a:buSzPts val="1120"/>
              <a:buNone/>
              <a:defRPr sz="1600"/>
            </a:lvl4pPr>
            <a:lvl5pPr lvl="4" algn="ctr">
              <a:lnSpc>
                <a:spcPct val="100000"/>
              </a:lnSpc>
              <a:spcBef>
                <a:spcPts val="500"/>
              </a:spcBef>
              <a:spcAft>
                <a:spcPts val="0"/>
              </a:spcAft>
              <a:buClr>
                <a:schemeClr val="dk2"/>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0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0"/>
          <p:cNvSpPr txBox="1">
            <a:spLocks noGrp="1"/>
          </p:cNvSpPr>
          <p:nvPr>
            <p:ph type="body" idx="1"/>
          </p:nvPr>
        </p:nvSpPr>
        <p:spPr>
          <a:xfrm rot="5400000">
            <a:off x="4156001" y="-530298"/>
            <a:ext cx="3918098" cy="9486901"/>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0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2"/>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2"/>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92"/>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2"/>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2"/>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92"/>
          <p:cNvPicPr preferRelativeResize="0"/>
          <p:nvPr/>
        </p:nvPicPr>
        <p:blipFill rotWithShape="1">
          <a:blip r:embed="rId2">
            <a:alphaModFix/>
          </a:blip>
          <a:srcRect/>
          <a:stretch/>
        </p:blipFill>
        <p:spPr>
          <a:xfrm>
            <a:off x="70574" y="5673180"/>
            <a:ext cx="1060725" cy="1048295"/>
          </a:xfrm>
          <a:prstGeom prst="rect">
            <a:avLst/>
          </a:prstGeom>
          <a:noFill/>
          <a:ln>
            <a:noFill/>
          </a:ln>
        </p:spPr>
      </p:pic>
      <p:pic>
        <p:nvPicPr>
          <p:cNvPr id="28" name="Google Shape;28;p92"/>
          <p:cNvPicPr preferRelativeResize="0"/>
          <p:nvPr/>
        </p:nvPicPr>
        <p:blipFill rotWithShape="1">
          <a:blip r:embed="rId3">
            <a:alphaModFix/>
          </a:blip>
          <a:srcRect/>
          <a:stretch/>
        </p:blipFill>
        <p:spPr>
          <a:xfrm>
            <a:off x="10734741" y="6429011"/>
            <a:ext cx="1386685" cy="371527"/>
          </a:xfrm>
          <a:prstGeom prst="rect">
            <a:avLst/>
          </a:prstGeom>
          <a:noFill/>
          <a:ln>
            <a:noFill/>
          </a:ln>
        </p:spPr>
      </p:pic>
      <p:pic>
        <p:nvPicPr>
          <p:cNvPr id="29" name="Google Shape;29;p92"/>
          <p:cNvPicPr preferRelativeResize="0"/>
          <p:nvPr/>
        </p:nvPicPr>
        <p:blipFill rotWithShape="1">
          <a:blip r:embed="rId4">
            <a:alphaModFix/>
          </a:blip>
          <a:srcRect/>
          <a:stretch/>
        </p:blipFill>
        <p:spPr>
          <a:xfrm>
            <a:off x="7483819" y="6429011"/>
            <a:ext cx="1124107" cy="371527"/>
          </a:xfrm>
          <a:prstGeom prst="rect">
            <a:avLst/>
          </a:prstGeom>
          <a:noFill/>
          <a:ln>
            <a:noFill/>
          </a:ln>
        </p:spPr>
      </p:pic>
      <p:pic>
        <p:nvPicPr>
          <p:cNvPr id="2" name="Picture 1">
            <a:extLst>
              <a:ext uri="{FF2B5EF4-FFF2-40B4-BE49-F238E27FC236}">
                <a16:creationId xmlns:a16="http://schemas.microsoft.com/office/drawing/2014/main" id="{6FB32C5F-6EFE-FD8C-51B9-BE6B68123B59}"/>
              </a:ext>
            </a:extLst>
          </p:cNvPr>
          <p:cNvPicPr>
            <a:picLocks noChangeAspect="1"/>
          </p:cNvPicPr>
          <p:nvPr userDrawn="1"/>
        </p:nvPicPr>
        <p:blipFill rotWithShape="1">
          <a:blip r:embed="rId5"/>
          <a:srcRect b="36827"/>
          <a:stretch/>
        </p:blipFill>
        <p:spPr>
          <a:xfrm>
            <a:off x="2346918" y="6312467"/>
            <a:ext cx="2729746" cy="3715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3"/>
          <p:cNvSpPr txBox="1">
            <a:spLocks noGrp="1"/>
          </p:cNvSpPr>
          <p:nvPr>
            <p:ph type="title"/>
          </p:nvPr>
        </p:nvSpPr>
        <p:spPr>
          <a:xfrm>
            <a:off x="831850" y="1709738"/>
            <a:ext cx="10515600" cy="27740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Sorts Mill Goud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3"/>
          <p:cNvSpPr txBox="1">
            <a:spLocks noGrp="1"/>
          </p:cNvSpPr>
          <p:nvPr>
            <p:ph type="body" idx="1"/>
          </p:nvPr>
        </p:nvSpPr>
        <p:spPr>
          <a:xfrm>
            <a:off x="831850" y="4641624"/>
            <a:ext cx="10515600" cy="144802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1680"/>
              <a:buNone/>
              <a:defRPr sz="2400" i="1">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260"/>
              <a:buNone/>
              <a:defRPr sz="1800">
                <a:solidFill>
                  <a:srgbClr val="888888"/>
                </a:solidFill>
              </a:defRPr>
            </a:lvl3pPr>
            <a:lvl4pPr marL="1828800" lvl="3" indent="-228600" algn="l">
              <a:lnSpc>
                <a:spcPct val="100000"/>
              </a:lnSpc>
              <a:spcBef>
                <a:spcPts val="500"/>
              </a:spcBef>
              <a:spcAft>
                <a:spcPts val="0"/>
              </a:spcAft>
              <a:buClr>
                <a:srgbClr val="888888"/>
              </a:buClr>
              <a:buSzPts val="1120"/>
              <a:buNone/>
              <a:defRPr sz="1600">
                <a:solidFill>
                  <a:srgbClr val="888888"/>
                </a:solidFill>
              </a:defRPr>
            </a:lvl4pPr>
            <a:lvl5pPr marL="2286000" lvl="4" indent="-228600" algn="l">
              <a:lnSpc>
                <a:spcPct val="100000"/>
              </a:lnSpc>
              <a:spcBef>
                <a:spcPts val="500"/>
              </a:spcBef>
              <a:spcAft>
                <a:spcPts val="0"/>
              </a:spcAft>
              <a:buClr>
                <a:srgbClr val="888888"/>
              </a:buClr>
              <a:buSzPts val="11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3"/>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3"/>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3"/>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4"/>
          <p:cNvSpPr txBox="1">
            <a:spLocks noGrp="1"/>
          </p:cNvSpPr>
          <p:nvPr>
            <p:ph type="title"/>
          </p:nvPr>
        </p:nvSpPr>
        <p:spPr>
          <a:xfrm>
            <a:off x="1346071" y="566278"/>
            <a:ext cx="9512429" cy="965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4"/>
          <p:cNvSpPr txBox="1">
            <a:spLocks noGrp="1"/>
          </p:cNvSpPr>
          <p:nvPr>
            <p:ph type="body" idx="1"/>
          </p:nvPr>
        </p:nvSpPr>
        <p:spPr>
          <a:xfrm>
            <a:off x="909758" y="2057400"/>
            <a:ext cx="5031521" cy="4119563"/>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4"/>
          <p:cNvSpPr txBox="1">
            <a:spLocks noGrp="1"/>
          </p:cNvSpPr>
          <p:nvPr>
            <p:ph type="body" idx="2"/>
          </p:nvPr>
        </p:nvSpPr>
        <p:spPr>
          <a:xfrm>
            <a:off x="6265408" y="2057401"/>
            <a:ext cx="5016834" cy="411956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4"/>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4"/>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4"/>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839788" y="365126"/>
            <a:ext cx="10276552" cy="11493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i="0"/>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5"/>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5"/>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6"/>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7"/>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7"/>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7"/>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chemeClr val="dk2"/>
              </a:buClr>
              <a:buSzPts val="2240"/>
              <a:buChar char="•"/>
              <a:defRPr sz="3200"/>
            </a:lvl1pPr>
            <a:lvl2pPr marL="914400" lvl="1" indent="-353060" algn="l">
              <a:lnSpc>
                <a:spcPct val="100000"/>
              </a:lnSpc>
              <a:spcBef>
                <a:spcPts val="500"/>
              </a:spcBef>
              <a:spcAft>
                <a:spcPts val="0"/>
              </a:spcAft>
              <a:buClr>
                <a:schemeClr val="dk2"/>
              </a:buClr>
              <a:buSzPts val="1960"/>
              <a:buChar char="•"/>
              <a:defRPr sz="2800"/>
            </a:lvl2pPr>
            <a:lvl3pPr marL="1371600" lvl="2" indent="-335280" algn="l">
              <a:lnSpc>
                <a:spcPct val="100000"/>
              </a:lnSpc>
              <a:spcBef>
                <a:spcPts val="500"/>
              </a:spcBef>
              <a:spcAft>
                <a:spcPts val="0"/>
              </a:spcAft>
              <a:buClr>
                <a:schemeClr val="dk2"/>
              </a:buClr>
              <a:buSzPts val="1680"/>
              <a:buChar char="•"/>
              <a:defRPr sz="2400"/>
            </a:lvl3pPr>
            <a:lvl4pPr marL="1828800" lvl="3" indent="-317500" algn="l">
              <a:lnSpc>
                <a:spcPct val="100000"/>
              </a:lnSpc>
              <a:spcBef>
                <a:spcPts val="500"/>
              </a:spcBef>
              <a:spcAft>
                <a:spcPts val="0"/>
              </a:spcAft>
              <a:buClr>
                <a:schemeClr val="dk2"/>
              </a:buClr>
              <a:buSzPts val="1400"/>
              <a:buChar char="•"/>
              <a:defRPr sz="2000"/>
            </a:lvl4pPr>
            <a:lvl5pPr marL="2286000" lvl="4" indent="-317500" algn="l">
              <a:lnSpc>
                <a:spcPct val="100000"/>
              </a:lnSpc>
              <a:spcBef>
                <a:spcPts val="500"/>
              </a:spcBef>
              <a:spcAft>
                <a:spcPts val="0"/>
              </a:spcAft>
              <a:buClr>
                <a:schemeClr val="dk2"/>
              </a:buClr>
              <a:buSzPts val="1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8"/>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8"/>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8"/>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9"/>
          <p:cNvSpPr>
            <a:spLocks noGrp="1"/>
          </p:cNvSpPr>
          <p:nvPr>
            <p:ph type="pic" idx="2"/>
          </p:nvPr>
        </p:nvSpPr>
        <p:spPr>
          <a:xfrm>
            <a:off x="5183188" y="987425"/>
            <a:ext cx="6172200" cy="4873625"/>
          </a:xfrm>
          <a:prstGeom prst="rect">
            <a:avLst/>
          </a:prstGeom>
          <a:noFill/>
          <a:ln>
            <a:noFill/>
          </a:ln>
        </p:spPr>
      </p:sp>
      <p:sp>
        <p:nvSpPr>
          <p:cNvPr id="72" name="Google Shape;72;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99"/>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9"/>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9"/>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0"/>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9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9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9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7272"/>
                </a:solidFill>
                <a:latin typeface="Gill Sans"/>
                <a:ea typeface="Gill Sans"/>
                <a:cs typeface="Gill Sans"/>
                <a:sym typeface="Gill Sans"/>
              </a:defRPr>
            </a:lvl1pPr>
            <a:lvl2pPr marL="0" marR="0" lvl="1" indent="0" algn="r" rtl="0">
              <a:spcBef>
                <a:spcPts val="0"/>
              </a:spcBef>
              <a:buNone/>
              <a:defRPr sz="900" b="0" i="0" u="none" strike="noStrike" cap="none">
                <a:solidFill>
                  <a:srgbClr val="537272"/>
                </a:solidFill>
                <a:latin typeface="Gill Sans"/>
                <a:ea typeface="Gill Sans"/>
                <a:cs typeface="Gill Sans"/>
                <a:sym typeface="Gill Sans"/>
              </a:defRPr>
            </a:lvl2pPr>
            <a:lvl3pPr marL="0" marR="0" lvl="2" indent="0" algn="r" rtl="0">
              <a:spcBef>
                <a:spcPts val="0"/>
              </a:spcBef>
              <a:buNone/>
              <a:defRPr sz="900" b="0" i="0" u="none" strike="noStrike" cap="none">
                <a:solidFill>
                  <a:srgbClr val="537272"/>
                </a:solidFill>
                <a:latin typeface="Gill Sans"/>
                <a:ea typeface="Gill Sans"/>
                <a:cs typeface="Gill Sans"/>
                <a:sym typeface="Gill Sans"/>
              </a:defRPr>
            </a:lvl3pPr>
            <a:lvl4pPr marL="0" marR="0" lvl="3" indent="0" algn="r" rtl="0">
              <a:spcBef>
                <a:spcPts val="0"/>
              </a:spcBef>
              <a:buNone/>
              <a:defRPr sz="900" b="0" i="0" u="none" strike="noStrike" cap="none">
                <a:solidFill>
                  <a:srgbClr val="537272"/>
                </a:solidFill>
                <a:latin typeface="Gill Sans"/>
                <a:ea typeface="Gill Sans"/>
                <a:cs typeface="Gill Sans"/>
                <a:sym typeface="Gill Sans"/>
              </a:defRPr>
            </a:lvl4pPr>
            <a:lvl5pPr marL="0" marR="0" lvl="4" indent="0" algn="r" rtl="0">
              <a:spcBef>
                <a:spcPts val="0"/>
              </a:spcBef>
              <a:buNone/>
              <a:defRPr sz="900" b="0" i="0" u="none" strike="noStrike" cap="none">
                <a:solidFill>
                  <a:srgbClr val="537272"/>
                </a:solidFill>
                <a:latin typeface="Gill Sans"/>
                <a:ea typeface="Gill Sans"/>
                <a:cs typeface="Gill Sans"/>
                <a:sym typeface="Gill Sans"/>
              </a:defRPr>
            </a:lvl5pPr>
            <a:lvl6pPr marL="0" marR="0" lvl="5" indent="0" algn="r" rtl="0">
              <a:spcBef>
                <a:spcPts val="0"/>
              </a:spcBef>
              <a:buNone/>
              <a:defRPr sz="900" b="0" i="0" u="none" strike="noStrike" cap="none">
                <a:solidFill>
                  <a:srgbClr val="537272"/>
                </a:solidFill>
                <a:latin typeface="Gill Sans"/>
                <a:ea typeface="Gill Sans"/>
                <a:cs typeface="Gill Sans"/>
                <a:sym typeface="Gill Sans"/>
              </a:defRPr>
            </a:lvl6pPr>
            <a:lvl7pPr marL="0" marR="0" lvl="6" indent="0" algn="r" rtl="0">
              <a:spcBef>
                <a:spcPts val="0"/>
              </a:spcBef>
              <a:buNone/>
              <a:defRPr sz="900" b="0" i="0" u="none" strike="noStrike" cap="none">
                <a:solidFill>
                  <a:srgbClr val="537272"/>
                </a:solidFill>
                <a:latin typeface="Gill Sans"/>
                <a:ea typeface="Gill Sans"/>
                <a:cs typeface="Gill Sans"/>
                <a:sym typeface="Gill Sans"/>
              </a:defRPr>
            </a:lvl7pPr>
            <a:lvl8pPr marL="0" marR="0" lvl="7" indent="0" algn="r" rtl="0">
              <a:spcBef>
                <a:spcPts val="0"/>
              </a:spcBef>
              <a:buNone/>
              <a:defRPr sz="900" b="0" i="0" u="none" strike="noStrike" cap="none">
                <a:solidFill>
                  <a:srgbClr val="537272"/>
                </a:solidFill>
                <a:latin typeface="Gill Sans"/>
                <a:ea typeface="Gill Sans"/>
                <a:cs typeface="Gill Sans"/>
                <a:sym typeface="Gill Sans"/>
              </a:defRPr>
            </a:lvl8pPr>
            <a:lvl9pPr marL="0" marR="0" lvl="8" indent="0" algn="r" rtl="0">
              <a:spcBef>
                <a:spcPts val="0"/>
              </a:spcBef>
              <a:buNone/>
              <a:defRPr sz="900" b="0" i="0" u="none" strike="noStrike" cap="none">
                <a:solidFill>
                  <a:srgbClr val="53727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vinay@vnv.ca"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mailto:suhai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93" name="Google Shape;93;p1"/>
          <p:cNvSpPr/>
          <p:nvPr/>
        </p:nvSpPr>
        <p:spPr>
          <a:xfrm>
            <a:off x="6781800" y="685800"/>
            <a:ext cx="4724400" cy="5486399"/>
          </a:xfrm>
          <a:prstGeom prst="rect">
            <a:avLst/>
          </a:prstGeom>
          <a:solidFill>
            <a:srgbClr val="53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94" name="Google Shape;94;p1"/>
          <p:cNvPicPr preferRelativeResize="0"/>
          <p:nvPr/>
        </p:nvPicPr>
        <p:blipFill rotWithShape="1">
          <a:blip r:embed="rId3">
            <a:alphaModFix/>
          </a:blip>
          <a:srcRect/>
          <a:stretch/>
        </p:blipFill>
        <p:spPr>
          <a:xfrm>
            <a:off x="8091455" y="2237281"/>
            <a:ext cx="2257490" cy="2231035"/>
          </a:xfrm>
          <a:prstGeom prst="rect">
            <a:avLst/>
          </a:prstGeom>
          <a:noFill/>
          <a:ln>
            <a:noFill/>
          </a:ln>
        </p:spPr>
      </p:pic>
      <p:pic>
        <p:nvPicPr>
          <p:cNvPr id="3" name="Picture 2">
            <a:extLst>
              <a:ext uri="{FF2B5EF4-FFF2-40B4-BE49-F238E27FC236}">
                <a16:creationId xmlns:a16="http://schemas.microsoft.com/office/drawing/2014/main" id="{C75A1DF3-BAF7-F1E8-AB6A-387A9BB2B0F9}"/>
              </a:ext>
            </a:extLst>
          </p:cNvPr>
          <p:cNvPicPr>
            <a:picLocks noChangeAspect="1"/>
          </p:cNvPicPr>
          <p:nvPr/>
        </p:nvPicPr>
        <p:blipFill>
          <a:blip r:embed="rId4"/>
          <a:stretch>
            <a:fillRect/>
          </a:stretch>
        </p:blipFill>
        <p:spPr>
          <a:xfrm>
            <a:off x="1059832" y="2810284"/>
            <a:ext cx="5036168" cy="10850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p:nvPr/>
        </p:nvSpPr>
        <p:spPr>
          <a:xfrm>
            <a:off x="566591" y="269671"/>
            <a:ext cx="11096216" cy="66155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2400"/>
              <a:buFont typeface="Garamond"/>
              <a:buNone/>
            </a:pPr>
            <a:r>
              <a:rPr lang="en-US" sz="2400" cap="none">
                <a:solidFill>
                  <a:srgbClr val="C00000"/>
                </a:solidFill>
                <a:latin typeface="Garamond" panose="02020404030301010803" pitchFamily="18" charset="0"/>
                <a:ea typeface="Garamond"/>
                <a:cs typeface="Garamond"/>
                <a:sym typeface="Garamond"/>
              </a:rPr>
              <a:t>STAGE WHEN PROJECT CAN BE LAUNCHED AFTER RERA </a:t>
            </a:r>
            <a:endParaRPr sz="2400" cap="none">
              <a:solidFill>
                <a:srgbClr val="C00000"/>
              </a:solidFill>
              <a:latin typeface="Garamond" panose="02020404030301010803" pitchFamily="18" charset="0"/>
              <a:ea typeface="Sorts Mill Goudy"/>
              <a:cs typeface="Sorts Mill Goudy"/>
              <a:sym typeface="Sorts Mill Goudy"/>
            </a:endParaRPr>
          </a:p>
        </p:txBody>
      </p:sp>
      <p:sp>
        <p:nvSpPr>
          <p:cNvPr id="231" name="Google Shape;231;p12"/>
          <p:cNvSpPr/>
          <p:nvPr/>
        </p:nvSpPr>
        <p:spPr>
          <a:xfrm rot="5400000">
            <a:off x="1447765" y="2450379"/>
            <a:ext cx="1650108" cy="19952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32" name="Google Shape;232;p12"/>
          <p:cNvGrpSpPr/>
          <p:nvPr/>
        </p:nvGrpSpPr>
        <p:grpSpPr>
          <a:xfrm>
            <a:off x="1821125" y="1395684"/>
            <a:ext cx="2216975" cy="1327048"/>
            <a:chOff x="527914" y="1197"/>
            <a:chExt cx="2211746" cy="1327048"/>
          </a:xfrm>
        </p:grpSpPr>
        <p:sp>
          <p:nvSpPr>
            <p:cNvPr id="233" name="Google Shape;233;p12"/>
            <p:cNvSpPr/>
            <p:nvPr/>
          </p:nvSpPr>
          <p:spPr>
            <a:xfrm>
              <a:off x="527914" y="1197"/>
              <a:ext cx="2211746" cy="1327048"/>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34" name="Google Shape;234;p12"/>
            <p:cNvSpPr txBox="1"/>
            <p:nvPr/>
          </p:nvSpPr>
          <p:spPr>
            <a:xfrm>
              <a:off x="566782" y="4006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1 – Due Diligence of Land and Project</a:t>
              </a:r>
              <a:endParaRPr sz="1700" b="1">
                <a:solidFill>
                  <a:schemeClr val="dk1"/>
                </a:solidFill>
                <a:latin typeface="Garamond" panose="02020404030301010803" pitchFamily="18" charset="0"/>
                <a:ea typeface="Garamond"/>
                <a:cs typeface="Garamond"/>
                <a:sym typeface="Garamond"/>
              </a:endParaRPr>
            </a:p>
          </p:txBody>
        </p:sp>
      </p:grpSp>
      <p:sp>
        <p:nvSpPr>
          <p:cNvPr id="235" name="Google Shape;235;p12"/>
          <p:cNvSpPr/>
          <p:nvPr/>
        </p:nvSpPr>
        <p:spPr>
          <a:xfrm rot="5400000">
            <a:off x="1447765" y="4109189"/>
            <a:ext cx="1650108" cy="199528"/>
          </a:xfrm>
          <a:prstGeom prst="rect">
            <a:avLst/>
          </a:prstGeom>
          <a:solidFill>
            <a:srgbClr val="9DA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36" name="Google Shape;236;p12"/>
          <p:cNvGrpSpPr/>
          <p:nvPr/>
        </p:nvGrpSpPr>
        <p:grpSpPr>
          <a:xfrm>
            <a:off x="1821125" y="3054494"/>
            <a:ext cx="2216975" cy="1327048"/>
            <a:chOff x="527914" y="1660007"/>
            <a:chExt cx="2211746" cy="1327048"/>
          </a:xfrm>
        </p:grpSpPr>
        <p:sp>
          <p:nvSpPr>
            <p:cNvPr id="237" name="Google Shape;237;p12"/>
            <p:cNvSpPr/>
            <p:nvPr/>
          </p:nvSpPr>
          <p:spPr>
            <a:xfrm>
              <a:off x="527914" y="1660007"/>
              <a:ext cx="2211746" cy="1327048"/>
            </a:xfrm>
            <a:prstGeom prst="roundRect">
              <a:avLst>
                <a:gd name="adj" fmla="val 10000"/>
              </a:avLst>
            </a:prstGeom>
            <a:solidFill>
              <a:srgbClr val="9DA29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38" name="Google Shape;238;p12"/>
            <p:cNvSpPr txBox="1"/>
            <p:nvPr/>
          </p:nvSpPr>
          <p:spPr>
            <a:xfrm>
              <a:off x="566782" y="169887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2 – Feasibility of the Project / Market Study etc</a:t>
              </a:r>
              <a:endParaRPr sz="1700" b="1">
                <a:solidFill>
                  <a:schemeClr val="dk1"/>
                </a:solidFill>
                <a:latin typeface="Garamond" panose="02020404030301010803" pitchFamily="18" charset="0"/>
                <a:ea typeface="Garamond"/>
                <a:cs typeface="Garamond"/>
                <a:sym typeface="Garamond"/>
              </a:endParaRPr>
            </a:p>
          </p:txBody>
        </p:sp>
      </p:grpSp>
      <p:sp>
        <p:nvSpPr>
          <p:cNvPr id="239" name="Google Shape;239;p12"/>
          <p:cNvSpPr/>
          <p:nvPr/>
        </p:nvSpPr>
        <p:spPr>
          <a:xfrm>
            <a:off x="2270471" y="4938829"/>
            <a:ext cx="2939856" cy="199057"/>
          </a:xfrm>
          <a:prstGeom prst="rect">
            <a:avLst/>
          </a:prstGeom>
          <a:solidFill>
            <a:srgbClr val="999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40" name="Google Shape;240;p12"/>
          <p:cNvGrpSpPr/>
          <p:nvPr/>
        </p:nvGrpSpPr>
        <p:grpSpPr>
          <a:xfrm>
            <a:off x="1821125" y="4713304"/>
            <a:ext cx="2216975" cy="1327048"/>
            <a:chOff x="527914" y="3318817"/>
            <a:chExt cx="2211746" cy="1327048"/>
          </a:xfrm>
        </p:grpSpPr>
        <p:sp>
          <p:nvSpPr>
            <p:cNvPr id="241" name="Google Shape;241;p12"/>
            <p:cNvSpPr/>
            <p:nvPr/>
          </p:nvSpPr>
          <p:spPr>
            <a:xfrm>
              <a:off x="527914" y="3318817"/>
              <a:ext cx="2211746" cy="1327048"/>
            </a:xfrm>
            <a:prstGeom prst="roundRect">
              <a:avLst>
                <a:gd name="adj" fmla="val 10000"/>
              </a:avLst>
            </a:prstGeom>
            <a:solidFill>
              <a:srgbClr val="9B9E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42" name="Google Shape;242;p12"/>
            <p:cNvSpPr txBox="1"/>
            <p:nvPr/>
          </p:nvSpPr>
          <p:spPr>
            <a:xfrm>
              <a:off x="566782" y="335768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3 – Enter MOU/Agreement with Land Owner/Purchase land</a:t>
              </a:r>
              <a:endParaRPr>
                <a:latin typeface="Garamond" panose="02020404030301010803" pitchFamily="18" charset="0"/>
              </a:endParaRPr>
            </a:p>
          </p:txBody>
        </p:sp>
      </p:grpSp>
      <p:sp>
        <p:nvSpPr>
          <p:cNvPr id="243" name="Google Shape;243;p12"/>
          <p:cNvSpPr/>
          <p:nvPr/>
        </p:nvSpPr>
        <p:spPr>
          <a:xfrm rot="-5400000">
            <a:off x="4389390" y="4109190"/>
            <a:ext cx="1650108" cy="199526"/>
          </a:xfrm>
          <a:prstGeom prst="rect">
            <a:avLst/>
          </a:prstGeom>
          <a:solidFill>
            <a:srgbClr val="96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44" name="Google Shape;244;p12"/>
          <p:cNvGrpSpPr/>
          <p:nvPr/>
        </p:nvGrpSpPr>
        <p:grpSpPr>
          <a:xfrm>
            <a:off x="4762749" y="4713304"/>
            <a:ext cx="2216975" cy="1327048"/>
            <a:chOff x="3469538" y="3318817"/>
            <a:chExt cx="2211746" cy="1327048"/>
          </a:xfrm>
        </p:grpSpPr>
        <p:sp>
          <p:nvSpPr>
            <p:cNvPr id="245" name="Google Shape;245;p12"/>
            <p:cNvSpPr/>
            <p:nvPr/>
          </p:nvSpPr>
          <p:spPr>
            <a:xfrm>
              <a:off x="3469538" y="3318817"/>
              <a:ext cx="2211746" cy="1327048"/>
            </a:xfrm>
            <a:prstGeom prst="roundRect">
              <a:avLst>
                <a:gd name="adj" fmla="val 10000"/>
              </a:avLst>
            </a:prstGeom>
            <a:solidFill>
              <a:srgbClr val="989A8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46" name="Google Shape;246;p12"/>
            <p:cNvSpPr txBox="1"/>
            <p:nvPr/>
          </p:nvSpPr>
          <p:spPr>
            <a:xfrm>
              <a:off x="3508406" y="335768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4 – DA / JDA / GPA</a:t>
              </a:r>
              <a:endParaRPr>
                <a:latin typeface="Garamond" panose="02020404030301010803" pitchFamily="18" charset="0"/>
              </a:endParaRPr>
            </a:p>
          </p:txBody>
        </p:sp>
      </p:grpSp>
      <p:sp>
        <p:nvSpPr>
          <p:cNvPr id="247" name="Google Shape;247;p12"/>
          <p:cNvSpPr/>
          <p:nvPr/>
        </p:nvSpPr>
        <p:spPr>
          <a:xfrm rot="-5400000">
            <a:off x="4389390" y="2450380"/>
            <a:ext cx="1650108" cy="199526"/>
          </a:xfrm>
          <a:prstGeom prst="rect">
            <a:avLst/>
          </a:prstGeom>
          <a:solidFill>
            <a:srgbClr val="939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48" name="Google Shape;248;p12"/>
          <p:cNvGrpSpPr/>
          <p:nvPr/>
        </p:nvGrpSpPr>
        <p:grpSpPr>
          <a:xfrm>
            <a:off x="4762749" y="3054494"/>
            <a:ext cx="2216975" cy="1327048"/>
            <a:chOff x="3469538" y="1660007"/>
            <a:chExt cx="2211746" cy="1327048"/>
          </a:xfrm>
        </p:grpSpPr>
        <p:sp>
          <p:nvSpPr>
            <p:cNvPr id="249" name="Google Shape;249;p12"/>
            <p:cNvSpPr/>
            <p:nvPr/>
          </p:nvSpPr>
          <p:spPr>
            <a:xfrm>
              <a:off x="3469538" y="1660007"/>
              <a:ext cx="2211746" cy="1327048"/>
            </a:xfrm>
            <a:prstGeom prst="roundRect">
              <a:avLst>
                <a:gd name="adj" fmla="val 10000"/>
              </a:avLst>
            </a:prstGeom>
            <a:solidFill>
              <a:srgbClr val="9697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50" name="Google Shape;250;p12"/>
            <p:cNvSpPr txBox="1"/>
            <p:nvPr/>
          </p:nvSpPr>
          <p:spPr>
            <a:xfrm>
              <a:off x="3508406" y="169887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5- Apply for Noc’s clearances, etc.,</a:t>
              </a:r>
              <a:endParaRPr>
                <a:latin typeface="Garamond" panose="02020404030301010803" pitchFamily="18" charset="0"/>
              </a:endParaRPr>
            </a:p>
          </p:txBody>
        </p:sp>
      </p:grpSp>
      <p:sp>
        <p:nvSpPr>
          <p:cNvPr id="251" name="Google Shape;251;p12"/>
          <p:cNvSpPr/>
          <p:nvPr/>
        </p:nvSpPr>
        <p:spPr>
          <a:xfrm>
            <a:off x="5212094" y="1621209"/>
            <a:ext cx="2939856" cy="199057"/>
          </a:xfrm>
          <a:prstGeom prst="rect">
            <a:avLst/>
          </a:prstGeom>
          <a:solidFill>
            <a:srgbClr val="928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52" name="Google Shape;252;p12"/>
          <p:cNvGrpSpPr/>
          <p:nvPr/>
        </p:nvGrpSpPr>
        <p:grpSpPr>
          <a:xfrm>
            <a:off x="4762749" y="1395684"/>
            <a:ext cx="2216975" cy="1327048"/>
            <a:chOff x="3469538" y="1197"/>
            <a:chExt cx="2211746" cy="1327048"/>
          </a:xfrm>
        </p:grpSpPr>
        <p:sp>
          <p:nvSpPr>
            <p:cNvPr id="253" name="Google Shape;253;p12"/>
            <p:cNvSpPr/>
            <p:nvPr/>
          </p:nvSpPr>
          <p:spPr>
            <a:xfrm>
              <a:off x="3469538" y="1197"/>
              <a:ext cx="2211746" cy="1327048"/>
            </a:xfrm>
            <a:prstGeom prst="roundRect">
              <a:avLst>
                <a:gd name="adj" fmla="val 10000"/>
              </a:avLst>
            </a:prstGeom>
            <a:solidFill>
              <a:srgbClr val="94927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54" name="Google Shape;254;p12"/>
            <p:cNvSpPr txBox="1"/>
            <p:nvPr/>
          </p:nvSpPr>
          <p:spPr>
            <a:xfrm>
              <a:off x="3508406" y="4006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6 – Obtain Sanctions of  Plans</a:t>
              </a:r>
              <a:endParaRPr>
                <a:latin typeface="Garamond" panose="02020404030301010803" pitchFamily="18" charset="0"/>
              </a:endParaRPr>
            </a:p>
          </p:txBody>
        </p:sp>
      </p:grpSp>
      <p:sp>
        <p:nvSpPr>
          <p:cNvPr id="255" name="Google Shape;255;p12"/>
          <p:cNvSpPr/>
          <p:nvPr/>
        </p:nvSpPr>
        <p:spPr>
          <a:xfrm rot="5400000">
            <a:off x="7331011" y="2450379"/>
            <a:ext cx="1650108" cy="199528"/>
          </a:xfrm>
          <a:prstGeom prst="rect">
            <a:avLst/>
          </a:prstGeom>
          <a:solidFill>
            <a:srgbClr val="8D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56" name="Google Shape;256;p12"/>
          <p:cNvGrpSpPr/>
          <p:nvPr/>
        </p:nvGrpSpPr>
        <p:grpSpPr>
          <a:xfrm>
            <a:off x="7704372" y="1395684"/>
            <a:ext cx="2216975" cy="1327048"/>
            <a:chOff x="6411161" y="1197"/>
            <a:chExt cx="2211746" cy="1327048"/>
          </a:xfrm>
        </p:grpSpPr>
        <p:sp>
          <p:nvSpPr>
            <p:cNvPr id="257" name="Google Shape;257;p12"/>
            <p:cNvSpPr/>
            <p:nvPr/>
          </p:nvSpPr>
          <p:spPr>
            <a:xfrm>
              <a:off x="6411161" y="1197"/>
              <a:ext cx="2211746" cy="1327048"/>
            </a:xfrm>
            <a:prstGeom prst="roundRect">
              <a:avLst>
                <a:gd name="adj" fmla="val 10000"/>
              </a:avLst>
            </a:prstGeom>
            <a:solidFill>
              <a:srgbClr val="908C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58" name="Google Shape;258;p12"/>
            <p:cNvSpPr txBox="1"/>
            <p:nvPr/>
          </p:nvSpPr>
          <p:spPr>
            <a:xfrm>
              <a:off x="6450029" y="4006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7 – Prepare All Doc’s for filing RERA Application</a:t>
              </a:r>
              <a:endParaRPr>
                <a:latin typeface="Garamond" panose="02020404030301010803" pitchFamily="18" charset="0"/>
              </a:endParaRPr>
            </a:p>
          </p:txBody>
        </p:sp>
      </p:grpSp>
      <p:sp>
        <p:nvSpPr>
          <p:cNvPr id="259" name="Google Shape;259;p12"/>
          <p:cNvSpPr/>
          <p:nvPr/>
        </p:nvSpPr>
        <p:spPr>
          <a:xfrm rot="5400000">
            <a:off x="7331011" y="4109189"/>
            <a:ext cx="1650108" cy="199528"/>
          </a:xfrm>
          <a:prstGeom prst="rect">
            <a:avLst/>
          </a:prstGeom>
          <a:solidFill>
            <a:srgbClr val="87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grpSp>
        <p:nvGrpSpPr>
          <p:cNvPr id="260" name="Google Shape;260;p12"/>
          <p:cNvGrpSpPr/>
          <p:nvPr/>
        </p:nvGrpSpPr>
        <p:grpSpPr>
          <a:xfrm>
            <a:off x="7704372" y="3054494"/>
            <a:ext cx="2216975" cy="1327048"/>
            <a:chOff x="6411161" y="1660007"/>
            <a:chExt cx="2211746" cy="1327048"/>
          </a:xfrm>
        </p:grpSpPr>
        <p:sp>
          <p:nvSpPr>
            <p:cNvPr id="261" name="Google Shape;261;p12"/>
            <p:cNvSpPr/>
            <p:nvPr/>
          </p:nvSpPr>
          <p:spPr>
            <a:xfrm>
              <a:off x="6411161" y="1660007"/>
              <a:ext cx="2211746" cy="1327048"/>
            </a:xfrm>
            <a:prstGeom prst="roundRect">
              <a:avLst>
                <a:gd name="adj" fmla="val 10000"/>
              </a:avLst>
            </a:prstGeom>
            <a:solidFill>
              <a:srgbClr val="8C84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62" name="Google Shape;262;p12"/>
            <p:cNvSpPr txBox="1"/>
            <p:nvPr/>
          </p:nvSpPr>
          <p:spPr>
            <a:xfrm>
              <a:off x="6450029" y="169887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8 – RERA registration</a:t>
              </a:r>
              <a:endParaRPr>
                <a:latin typeface="Garamond" panose="02020404030301010803" pitchFamily="18" charset="0"/>
              </a:endParaRPr>
            </a:p>
          </p:txBody>
        </p:sp>
      </p:grpSp>
      <p:grpSp>
        <p:nvGrpSpPr>
          <p:cNvPr id="263" name="Google Shape;263;p12"/>
          <p:cNvGrpSpPr/>
          <p:nvPr/>
        </p:nvGrpSpPr>
        <p:grpSpPr>
          <a:xfrm>
            <a:off x="7704372" y="4713304"/>
            <a:ext cx="2216975" cy="1327048"/>
            <a:chOff x="6411161" y="3318817"/>
            <a:chExt cx="2211746" cy="1327048"/>
          </a:xfrm>
        </p:grpSpPr>
        <p:sp>
          <p:nvSpPr>
            <p:cNvPr id="264" name="Google Shape;264;p12"/>
            <p:cNvSpPr/>
            <p:nvPr/>
          </p:nvSpPr>
          <p:spPr>
            <a:xfrm>
              <a:off x="6411161" y="3318817"/>
              <a:ext cx="2211746" cy="1327048"/>
            </a:xfrm>
            <a:prstGeom prst="roundRect">
              <a:avLst>
                <a:gd name="adj" fmla="val 10000"/>
              </a:avLst>
            </a:prstGeom>
            <a:solidFill>
              <a:srgbClr val="877C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65" name="Google Shape;265;p12"/>
            <p:cNvSpPr txBox="1"/>
            <p:nvPr/>
          </p:nvSpPr>
          <p:spPr>
            <a:xfrm>
              <a:off x="6450029" y="3357685"/>
              <a:ext cx="2134010" cy="12493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Garamond"/>
                <a:buNone/>
              </a:pPr>
              <a:r>
                <a:rPr lang="en-US" sz="1700" b="1">
                  <a:solidFill>
                    <a:schemeClr val="dk1"/>
                  </a:solidFill>
                  <a:latin typeface="Garamond" panose="02020404030301010803" pitchFamily="18" charset="0"/>
                  <a:ea typeface="Garamond"/>
                  <a:cs typeface="Garamond"/>
                  <a:sym typeface="Garamond"/>
                </a:rPr>
                <a:t>9 – LAUNCH / ADVERTISEMENT ETC</a:t>
              </a:r>
              <a:endParaRPr>
                <a:latin typeface="Garamond" panose="02020404030301010803"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p:nvPr/>
        </p:nvSpPr>
        <p:spPr>
          <a:xfrm>
            <a:off x="875131" y="269671"/>
            <a:ext cx="10400599" cy="66155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2800"/>
              <a:buFont typeface="Sorts Mill Goudy"/>
              <a:buNone/>
            </a:pPr>
            <a:r>
              <a:rPr lang="en-US" sz="2800" cap="none">
                <a:solidFill>
                  <a:srgbClr val="C00000"/>
                </a:solidFill>
                <a:latin typeface="Garamond" panose="02020404030301010803" pitchFamily="18" charset="0"/>
                <a:ea typeface="Sorts Mill Goudy"/>
                <a:cs typeface="Sorts Mill Goudy"/>
                <a:sym typeface="Sorts Mill Goudy"/>
              </a:rPr>
              <a:t>FLOW OF SALE/PROCESS - POST RERA</a:t>
            </a:r>
            <a:endParaRPr>
              <a:latin typeface="Garamond" panose="02020404030301010803" pitchFamily="18" charset="0"/>
            </a:endParaRPr>
          </a:p>
        </p:txBody>
      </p:sp>
      <p:grpSp>
        <p:nvGrpSpPr>
          <p:cNvPr id="271" name="Google Shape;271;p13"/>
          <p:cNvGrpSpPr/>
          <p:nvPr/>
        </p:nvGrpSpPr>
        <p:grpSpPr>
          <a:xfrm>
            <a:off x="2179541" y="1317483"/>
            <a:ext cx="8097513" cy="4646114"/>
            <a:chOff x="941405" y="474"/>
            <a:chExt cx="8097513" cy="4646114"/>
          </a:xfrm>
        </p:grpSpPr>
        <p:sp>
          <p:nvSpPr>
            <p:cNvPr id="272" name="Google Shape;272;p13"/>
            <p:cNvSpPr/>
            <p:nvPr/>
          </p:nvSpPr>
          <p:spPr>
            <a:xfrm rot="5400000">
              <a:off x="562210" y="1055371"/>
              <a:ext cx="1651345" cy="19911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73" name="Google Shape;273;p13"/>
            <p:cNvSpPr/>
            <p:nvPr/>
          </p:nvSpPr>
          <p:spPr>
            <a:xfrm>
              <a:off x="941405" y="474"/>
              <a:ext cx="2212435" cy="1327461"/>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74" name="Google Shape;274;p13"/>
            <p:cNvSpPr txBox="1"/>
            <p:nvPr/>
          </p:nvSpPr>
          <p:spPr>
            <a:xfrm>
              <a:off x="980285" y="39354"/>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dirty="0">
                  <a:solidFill>
                    <a:schemeClr val="dk1"/>
                  </a:solidFill>
                  <a:latin typeface="Garamond" panose="02020404030301010803" pitchFamily="18" charset="0"/>
                  <a:ea typeface="Gill Sans"/>
                  <a:cs typeface="Gill Sans"/>
                  <a:sym typeface="Gill Sans"/>
                </a:rPr>
                <a:t>1 - Booking Form</a:t>
              </a:r>
              <a:endParaRPr sz="1600" b="1" dirty="0">
                <a:solidFill>
                  <a:schemeClr val="dk1"/>
                </a:solidFill>
                <a:latin typeface="Garamond" panose="02020404030301010803" pitchFamily="18" charset="0"/>
                <a:ea typeface="Gill Sans"/>
                <a:cs typeface="Gill Sans"/>
                <a:sym typeface="Gill Sans"/>
              </a:endParaRPr>
            </a:p>
          </p:txBody>
        </p:sp>
        <p:sp>
          <p:nvSpPr>
            <p:cNvPr id="275" name="Google Shape;275;p13"/>
            <p:cNvSpPr/>
            <p:nvPr/>
          </p:nvSpPr>
          <p:spPr>
            <a:xfrm rot="5400000">
              <a:off x="562210" y="2714697"/>
              <a:ext cx="1651345" cy="199119"/>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76" name="Google Shape;276;p13"/>
            <p:cNvSpPr/>
            <p:nvPr/>
          </p:nvSpPr>
          <p:spPr>
            <a:xfrm>
              <a:off x="941405" y="1659800"/>
              <a:ext cx="2212435" cy="1327461"/>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77" name="Google Shape;277;p13"/>
            <p:cNvSpPr txBox="1"/>
            <p:nvPr/>
          </p:nvSpPr>
          <p:spPr>
            <a:xfrm>
              <a:off x="980285" y="1698680"/>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2 - Allotment Letter</a:t>
              </a:r>
              <a:endParaRPr sz="1600" b="1">
                <a:solidFill>
                  <a:schemeClr val="dk1"/>
                </a:solidFill>
                <a:latin typeface="Garamond" panose="02020404030301010803" pitchFamily="18" charset="0"/>
                <a:ea typeface="Gill Sans"/>
                <a:cs typeface="Gill Sans"/>
                <a:sym typeface="Gill Sans"/>
              </a:endParaRPr>
            </a:p>
          </p:txBody>
        </p:sp>
        <p:sp>
          <p:nvSpPr>
            <p:cNvPr id="278" name="Google Shape;278;p13"/>
            <p:cNvSpPr/>
            <p:nvPr/>
          </p:nvSpPr>
          <p:spPr>
            <a:xfrm>
              <a:off x="1391873" y="3544361"/>
              <a:ext cx="2934558" cy="19911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79" name="Google Shape;279;p13"/>
            <p:cNvSpPr/>
            <p:nvPr/>
          </p:nvSpPr>
          <p:spPr>
            <a:xfrm>
              <a:off x="941405" y="3319127"/>
              <a:ext cx="2212435" cy="1327461"/>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0" name="Google Shape;280;p13"/>
            <p:cNvSpPr txBox="1"/>
            <p:nvPr/>
          </p:nvSpPr>
          <p:spPr>
            <a:xfrm>
              <a:off x="980285" y="3358007"/>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3 - Enter Agreement for Sale </a:t>
              </a:r>
              <a:endParaRPr sz="1600" b="1">
                <a:solidFill>
                  <a:schemeClr val="dk1"/>
                </a:solidFill>
                <a:latin typeface="Garamond" panose="02020404030301010803" pitchFamily="18" charset="0"/>
                <a:ea typeface="Gill Sans"/>
                <a:cs typeface="Gill Sans"/>
                <a:sym typeface="Gill Sans"/>
              </a:endParaRPr>
            </a:p>
          </p:txBody>
        </p:sp>
        <p:sp>
          <p:nvSpPr>
            <p:cNvPr id="281" name="Google Shape;281;p13"/>
            <p:cNvSpPr/>
            <p:nvPr/>
          </p:nvSpPr>
          <p:spPr>
            <a:xfrm rot="-5400000">
              <a:off x="3504748" y="2714697"/>
              <a:ext cx="1651345" cy="19911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2" name="Google Shape;282;p13"/>
            <p:cNvSpPr/>
            <p:nvPr/>
          </p:nvSpPr>
          <p:spPr>
            <a:xfrm>
              <a:off x="3883944" y="3319127"/>
              <a:ext cx="2212435" cy="1327461"/>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3" name="Google Shape;283;p13"/>
            <p:cNvSpPr txBox="1"/>
            <p:nvPr/>
          </p:nvSpPr>
          <p:spPr>
            <a:xfrm>
              <a:off x="3922824" y="3358007"/>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4 - Register Agreement for Sale – if promoter collects &gt; 10 % of total cost</a:t>
              </a:r>
              <a:endParaRPr sz="1600" b="1">
                <a:solidFill>
                  <a:schemeClr val="dk1"/>
                </a:solidFill>
                <a:latin typeface="Garamond" panose="02020404030301010803" pitchFamily="18" charset="0"/>
                <a:ea typeface="Gill Sans"/>
                <a:cs typeface="Gill Sans"/>
                <a:sym typeface="Gill Sans"/>
              </a:endParaRPr>
            </a:p>
          </p:txBody>
        </p:sp>
        <p:sp>
          <p:nvSpPr>
            <p:cNvPr id="284" name="Google Shape;284;p13"/>
            <p:cNvSpPr/>
            <p:nvPr/>
          </p:nvSpPr>
          <p:spPr>
            <a:xfrm rot="-5400000">
              <a:off x="3504748" y="1055371"/>
              <a:ext cx="1651345" cy="19911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5" name="Google Shape;285;p13"/>
            <p:cNvSpPr/>
            <p:nvPr/>
          </p:nvSpPr>
          <p:spPr>
            <a:xfrm>
              <a:off x="3883944" y="1659800"/>
              <a:ext cx="2212435" cy="1327461"/>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6" name="Google Shape;286;p13"/>
            <p:cNvSpPr txBox="1"/>
            <p:nvPr/>
          </p:nvSpPr>
          <p:spPr>
            <a:xfrm>
              <a:off x="3922824" y="1698680"/>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5- Formation of Association of Allottees once majority of units are booked</a:t>
              </a:r>
              <a:endParaRPr sz="1600" b="1">
                <a:solidFill>
                  <a:schemeClr val="dk1"/>
                </a:solidFill>
                <a:latin typeface="Garamond" panose="02020404030301010803" pitchFamily="18" charset="0"/>
                <a:ea typeface="Gill Sans"/>
                <a:cs typeface="Gill Sans"/>
                <a:sym typeface="Gill Sans"/>
              </a:endParaRPr>
            </a:p>
          </p:txBody>
        </p:sp>
        <p:sp>
          <p:nvSpPr>
            <p:cNvPr id="287" name="Google Shape;287;p13"/>
            <p:cNvSpPr/>
            <p:nvPr/>
          </p:nvSpPr>
          <p:spPr>
            <a:xfrm>
              <a:off x="4334411" y="225708"/>
              <a:ext cx="2934558" cy="19911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8" name="Google Shape;288;p13"/>
            <p:cNvSpPr/>
            <p:nvPr/>
          </p:nvSpPr>
          <p:spPr>
            <a:xfrm>
              <a:off x="3883944" y="474"/>
              <a:ext cx="2212435" cy="1327461"/>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89" name="Google Shape;289;p13"/>
            <p:cNvSpPr txBox="1"/>
            <p:nvPr/>
          </p:nvSpPr>
          <p:spPr>
            <a:xfrm>
              <a:off x="3922824" y="39354"/>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6 - Complete development and </a:t>
              </a:r>
              <a:endParaRPr>
                <a:latin typeface="Garamond" panose="02020404030301010803" pitchFamily="18" charset="0"/>
              </a:endParaRPr>
            </a:p>
            <a:p>
              <a:pPr marL="0" marR="0" lvl="0" indent="0" algn="ctr" rtl="0">
                <a:lnSpc>
                  <a:spcPct val="90000"/>
                </a:lnSpc>
                <a:spcBef>
                  <a:spcPts val="56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Obtain OC</a:t>
              </a:r>
              <a:endParaRPr sz="1600" b="1">
                <a:solidFill>
                  <a:schemeClr val="dk1"/>
                </a:solidFill>
                <a:latin typeface="Garamond" panose="02020404030301010803" pitchFamily="18" charset="0"/>
                <a:ea typeface="Gill Sans"/>
                <a:cs typeface="Gill Sans"/>
                <a:sym typeface="Gill Sans"/>
              </a:endParaRPr>
            </a:p>
          </p:txBody>
        </p:sp>
        <p:sp>
          <p:nvSpPr>
            <p:cNvPr id="290" name="Google Shape;290;p13"/>
            <p:cNvSpPr/>
            <p:nvPr/>
          </p:nvSpPr>
          <p:spPr>
            <a:xfrm rot="5400000">
              <a:off x="6447287" y="1055371"/>
              <a:ext cx="1651345" cy="199119"/>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91" name="Google Shape;291;p13"/>
            <p:cNvSpPr/>
            <p:nvPr/>
          </p:nvSpPr>
          <p:spPr>
            <a:xfrm>
              <a:off x="6826483" y="474"/>
              <a:ext cx="2212435" cy="1327461"/>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92" name="Google Shape;292;p13"/>
            <p:cNvSpPr txBox="1"/>
            <p:nvPr/>
          </p:nvSpPr>
          <p:spPr>
            <a:xfrm>
              <a:off x="6865363" y="39354"/>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7 - Conveyance deed within 3 months of OC</a:t>
              </a:r>
              <a:endParaRPr sz="1600" b="1">
                <a:solidFill>
                  <a:schemeClr val="dk1"/>
                </a:solidFill>
                <a:latin typeface="Garamond" panose="02020404030301010803" pitchFamily="18" charset="0"/>
                <a:ea typeface="Gill Sans"/>
                <a:cs typeface="Gill Sans"/>
                <a:sym typeface="Gill Sans"/>
              </a:endParaRPr>
            </a:p>
          </p:txBody>
        </p:sp>
        <p:sp>
          <p:nvSpPr>
            <p:cNvPr id="293" name="Google Shape;293;p13"/>
            <p:cNvSpPr/>
            <p:nvPr/>
          </p:nvSpPr>
          <p:spPr>
            <a:xfrm rot="5400000">
              <a:off x="6447287" y="2714697"/>
              <a:ext cx="1651345" cy="19911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94" name="Google Shape;294;p13"/>
            <p:cNvSpPr/>
            <p:nvPr/>
          </p:nvSpPr>
          <p:spPr>
            <a:xfrm>
              <a:off x="6826483" y="1659800"/>
              <a:ext cx="2212435" cy="1327461"/>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95" name="Google Shape;295;p13"/>
            <p:cNvSpPr txBox="1"/>
            <p:nvPr/>
          </p:nvSpPr>
          <p:spPr>
            <a:xfrm>
              <a:off x="6865363" y="1698680"/>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8 – Title Insurance / Defect Liability for 5 years </a:t>
              </a:r>
              <a:endParaRPr sz="1600" b="1">
                <a:solidFill>
                  <a:schemeClr val="dk1"/>
                </a:solidFill>
                <a:latin typeface="Garamond" panose="02020404030301010803" pitchFamily="18" charset="0"/>
                <a:ea typeface="Gill Sans"/>
                <a:cs typeface="Gill Sans"/>
                <a:sym typeface="Gill Sans"/>
              </a:endParaRPr>
            </a:p>
          </p:txBody>
        </p:sp>
        <p:sp>
          <p:nvSpPr>
            <p:cNvPr id="296" name="Google Shape;296;p13"/>
            <p:cNvSpPr/>
            <p:nvPr/>
          </p:nvSpPr>
          <p:spPr>
            <a:xfrm>
              <a:off x="6826483" y="3319127"/>
              <a:ext cx="2212435" cy="1327461"/>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297" name="Google Shape;297;p13"/>
            <p:cNvSpPr txBox="1"/>
            <p:nvPr/>
          </p:nvSpPr>
          <p:spPr>
            <a:xfrm>
              <a:off x="6865363" y="3358007"/>
              <a:ext cx="2134675" cy="12497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Gill Sans"/>
                <a:buNone/>
              </a:pPr>
              <a:r>
                <a:rPr lang="en-US" sz="1600" b="1">
                  <a:solidFill>
                    <a:schemeClr val="dk1"/>
                  </a:solidFill>
                  <a:latin typeface="Garamond" panose="02020404030301010803" pitchFamily="18" charset="0"/>
                  <a:ea typeface="Gill Sans"/>
                  <a:cs typeface="Gill Sans"/>
                  <a:sym typeface="Gill Sans"/>
                </a:rPr>
                <a:t>9 – Handover to Association</a:t>
              </a:r>
              <a:endParaRPr sz="1600" b="1">
                <a:solidFill>
                  <a:schemeClr val="dk1"/>
                </a:solidFill>
                <a:latin typeface="Garamond" panose="02020404030301010803" pitchFamily="18" charset="0"/>
                <a:ea typeface="Gill Sans"/>
                <a:cs typeface="Gill Sans"/>
                <a:sym typeface="Gill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title"/>
          </p:nvPr>
        </p:nvSpPr>
        <p:spPr>
          <a:xfrm>
            <a:off x="1352550" y="231404"/>
            <a:ext cx="9486900" cy="624526"/>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2400"/>
              <a:buFont typeface="Sorts Mill Goudy"/>
              <a:buNone/>
            </a:pPr>
            <a:r>
              <a:rPr lang="en-US" sz="2400" u="sng" dirty="0">
                <a:solidFill>
                  <a:srgbClr val="0070C0"/>
                </a:solidFill>
                <a:latin typeface="Garamond" panose="02020404030301010803" pitchFamily="18" charset="0"/>
              </a:rPr>
              <a:t>IMPORTANT / CRITICAL COMPLIANCES UNDER RERA</a:t>
            </a:r>
            <a:endParaRPr dirty="0">
              <a:latin typeface="Garamond" panose="02020404030301010803" pitchFamily="18" charset="0"/>
            </a:endParaRPr>
          </a:p>
        </p:txBody>
      </p:sp>
      <p:sp>
        <p:nvSpPr>
          <p:cNvPr id="303" name="Google Shape;303;p14"/>
          <p:cNvSpPr txBox="1">
            <a:spLocks noGrp="1"/>
          </p:cNvSpPr>
          <p:nvPr>
            <p:ph type="body" idx="1"/>
          </p:nvPr>
        </p:nvSpPr>
        <p:spPr>
          <a:xfrm>
            <a:off x="1352549" y="1238726"/>
            <a:ext cx="9486901" cy="4477675"/>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457200" lvl="0" indent="-457200" algn="l" rtl="0">
              <a:lnSpc>
                <a:spcPct val="100000"/>
              </a:lnSpc>
              <a:spcBef>
                <a:spcPts val="0"/>
              </a:spcBef>
              <a:spcAft>
                <a:spcPts val="0"/>
              </a:spcAft>
              <a:buClr>
                <a:schemeClr val="dk2"/>
              </a:buClr>
              <a:buSzPct val="70000"/>
              <a:buFont typeface="Sorts Mill Goudy"/>
              <a:buAutoNum type="arabicPeriod"/>
            </a:pPr>
            <a:r>
              <a:rPr lang="en-US" dirty="0">
                <a:latin typeface="Garamond" panose="02020404030301010803" pitchFamily="18" charset="0"/>
              </a:rPr>
              <a:t>Prior registration of Project – Section 3 and KA RERA Rules – 3 and 4</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Financial management – 70/30 – Section 4 (2) (l) (D)</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Annual Audit of Accounts of the Project – Section 4 (2) (l) (D)</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Validity of Registration and Extension – Section 6 and KA RERA Rules – 7</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Further Extension after Section 6 – Section 7</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Advertisement – Section 11 /12</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Quarterly updates under RERA – Section 11 KA RERA Rules – 15</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Agreement for Sale as per the Format – Section 13 KA RERA Rules – 8 (a)</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Association of the Allottees – Section 11 (4)(e)</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Conveyance of Common Area of the Project – Section 17 </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ct val="70000"/>
              <a:buFont typeface="Sorts Mill Goudy"/>
              <a:buAutoNum type="arabicPeriod"/>
            </a:pPr>
            <a:r>
              <a:rPr lang="en-US" dirty="0">
                <a:latin typeface="Garamond" panose="02020404030301010803" pitchFamily="18" charset="0"/>
              </a:rPr>
              <a:t>Legal Aspects</a:t>
            </a:r>
            <a:endParaRPr dirty="0">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1352550" y="238936"/>
            <a:ext cx="9486900" cy="7035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Garamond"/>
              <a:buNone/>
            </a:pPr>
            <a:r>
              <a:rPr lang="en-US" sz="3600" b="1" dirty="0">
                <a:latin typeface="Garamond" panose="02020404030301010803" pitchFamily="18" charset="0"/>
                <a:ea typeface="Garamond"/>
                <a:cs typeface="Garamond"/>
                <a:sym typeface="Garamond"/>
              </a:rPr>
              <a:t>RERA - APPLICABILITY</a:t>
            </a:r>
            <a:endParaRPr dirty="0">
              <a:latin typeface="Garamond" panose="02020404030301010803" pitchFamily="18" charset="0"/>
            </a:endParaRPr>
          </a:p>
        </p:txBody>
      </p:sp>
      <p:grpSp>
        <p:nvGrpSpPr>
          <p:cNvPr id="314" name="Google Shape;314;p16"/>
          <p:cNvGrpSpPr/>
          <p:nvPr/>
        </p:nvGrpSpPr>
        <p:grpSpPr>
          <a:xfrm>
            <a:off x="1722355" y="1162770"/>
            <a:ext cx="8458200" cy="1226003"/>
            <a:chOff x="0" y="68286"/>
            <a:chExt cx="5486400" cy="1071427"/>
          </a:xfrm>
        </p:grpSpPr>
        <p:sp>
          <p:nvSpPr>
            <p:cNvPr id="315" name="Google Shape;315;p16"/>
            <p:cNvSpPr/>
            <p:nvPr/>
          </p:nvSpPr>
          <p:spPr>
            <a:xfrm>
              <a:off x="0" y="68286"/>
              <a:ext cx="5486400" cy="1071427"/>
            </a:xfrm>
            <a:prstGeom prst="roundRect">
              <a:avLst>
                <a:gd name="adj" fmla="val 16667"/>
              </a:avLst>
            </a:prstGeom>
            <a:solidFill>
              <a:schemeClr val="lt1"/>
            </a:solidFill>
            <a:ln w="12700" cap="flat" cmpd="sng">
              <a:solidFill>
                <a:srgbClr val="2DA2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316" name="Google Shape;316;p16"/>
            <p:cNvSpPr/>
            <p:nvPr/>
          </p:nvSpPr>
          <p:spPr>
            <a:xfrm>
              <a:off x="52303" y="120589"/>
              <a:ext cx="5381794" cy="966821"/>
            </a:xfrm>
            <a:prstGeom prst="rect">
              <a:avLst/>
            </a:prstGeom>
            <a:solidFill>
              <a:schemeClr val="lt1"/>
            </a:solidFill>
            <a:ln w="9525" cap="flat" cmpd="sng">
              <a:solidFill>
                <a:srgbClr val="2DA2BE"/>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2000" dirty="0">
                  <a:solidFill>
                    <a:schemeClr val="dk1"/>
                  </a:solidFill>
                  <a:latin typeface="Garamond" panose="02020404030301010803" pitchFamily="18" charset="0"/>
                  <a:ea typeface="Gill Sans"/>
                  <a:cs typeface="Gill Sans"/>
                  <a:sym typeface="Gill Sans"/>
                </a:rPr>
                <a:t>where the area of land proposed to be developed </a:t>
              </a:r>
              <a:r>
                <a:rPr lang="en-US" sz="2000" b="1" i="1" u="sng" dirty="0">
                  <a:solidFill>
                    <a:schemeClr val="dk1"/>
                  </a:solidFill>
                  <a:latin typeface="Garamond" panose="02020404030301010803" pitchFamily="18" charset="0"/>
                  <a:ea typeface="Gill Sans"/>
                  <a:cs typeface="Gill Sans"/>
                  <a:sym typeface="Gill Sans"/>
                </a:rPr>
                <a:t>does not exceed five hundred square </a:t>
              </a:r>
              <a:r>
                <a:rPr lang="en-US" sz="2000" b="1" i="1" dirty="0">
                  <a:solidFill>
                    <a:schemeClr val="dk1"/>
                  </a:solidFill>
                  <a:latin typeface="Garamond" panose="02020404030301010803" pitchFamily="18" charset="0"/>
                  <a:ea typeface="Gill Sans"/>
                  <a:cs typeface="Gill Sans"/>
                  <a:sym typeface="Gill Sans"/>
                </a:rPr>
                <a:t>meters (5382sft) </a:t>
              </a:r>
              <a:r>
                <a:rPr lang="en-US" sz="2000" dirty="0">
                  <a:solidFill>
                    <a:schemeClr val="dk1"/>
                  </a:solidFill>
                  <a:latin typeface="Garamond" panose="02020404030301010803" pitchFamily="18" charset="0"/>
                  <a:ea typeface="Gill Sans"/>
                  <a:cs typeface="Gill Sans"/>
                  <a:sym typeface="Gill Sans"/>
                </a:rPr>
                <a:t>or the number of apartments proposed to be developed </a:t>
              </a:r>
              <a:r>
                <a:rPr lang="en-US" sz="2000" b="1" i="1" dirty="0">
                  <a:solidFill>
                    <a:schemeClr val="dk1"/>
                  </a:solidFill>
                  <a:latin typeface="Garamond" panose="02020404030301010803" pitchFamily="18" charset="0"/>
                  <a:ea typeface="Gill Sans"/>
                  <a:cs typeface="Gill Sans"/>
                  <a:sym typeface="Gill Sans"/>
                </a:rPr>
                <a:t>does not </a:t>
              </a:r>
              <a:r>
                <a:rPr lang="en-US" sz="2000" b="1" i="1" u="sng" dirty="0">
                  <a:solidFill>
                    <a:schemeClr val="dk1"/>
                  </a:solidFill>
                  <a:latin typeface="Garamond" panose="02020404030301010803" pitchFamily="18" charset="0"/>
                  <a:ea typeface="Gill Sans"/>
                  <a:cs typeface="Gill Sans"/>
                  <a:sym typeface="Gill Sans"/>
                </a:rPr>
                <a:t>exceed eight </a:t>
              </a:r>
              <a:r>
                <a:rPr lang="en-US" sz="2000" dirty="0">
                  <a:solidFill>
                    <a:schemeClr val="dk1"/>
                  </a:solidFill>
                  <a:latin typeface="Garamond" panose="02020404030301010803" pitchFamily="18" charset="0"/>
                  <a:ea typeface="Gill Sans"/>
                  <a:cs typeface="Gill Sans"/>
                  <a:sym typeface="Gill Sans"/>
                </a:rPr>
                <a:t>inclusive of all phases.</a:t>
              </a:r>
              <a:endParaRPr dirty="0">
                <a:latin typeface="Garamond" panose="02020404030301010803" pitchFamily="18" charset="0"/>
              </a:endParaRPr>
            </a:p>
          </p:txBody>
        </p:sp>
      </p:grpSp>
      <p:grpSp>
        <p:nvGrpSpPr>
          <p:cNvPr id="317" name="Google Shape;317;p16"/>
          <p:cNvGrpSpPr/>
          <p:nvPr/>
        </p:nvGrpSpPr>
        <p:grpSpPr>
          <a:xfrm>
            <a:off x="1722355" y="2257252"/>
            <a:ext cx="8458200" cy="1226003"/>
            <a:chOff x="0" y="1174274"/>
            <a:chExt cx="5486400" cy="1071427"/>
          </a:xfrm>
        </p:grpSpPr>
        <p:sp>
          <p:nvSpPr>
            <p:cNvPr id="318" name="Google Shape;318;p16"/>
            <p:cNvSpPr/>
            <p:nvPr/>
          </p:nvSpPr>
          <p:spPr>
            <a:xfrm>
              <a:off x="0" y="1174274"/>
              <a:ext cx="5486400" cy="1071427"/>
            </a:xfrm>
            <a:prstGeom prst="roundRect">
              <a:avLst>
                <a:gd name="adj" fmla="val 16667"/>
              </a:avLst>
            </a:prstGeom>
            <a:solidFill>
              <a:schemeClr val="lt1"/>
            </a:solidFill>
            <a:ln w="12700" cap="flat" cmpd="sng">
              <a:solidFill>
                <a:srgbClr val="2DA2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319" name="Google Shape;319;p16"/>
            <p:cNvSpPr/>
            <p:nvPr/>
          </p:nvSpPr>
          <p:spPr>
            <a:xfrm>
              <a:off x="52303" y="1226577"/>
              <a:ext cx="5381794" cy="966821"/>
            </a:xfrm>
            <a:prstGeom prst="rect">
              <a:avLst/>
            </a:prstGeom>
            <a:solidFill>
              <a:schemeClr val="lt1"/>
            </a:solidFill>
            <a:ln w="9525" cap="flat" cmpd="sng">
              <a:solidFill>
                <a:srgbClr val="2DA2BE"/>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2000" dirty="0">
                  <a:solidFill>
                    <a:schemeClr val="dk1"/>
                  </a:solidFill>
                  <a:latin typeface="Garamond" panose="02020404030301010803" pitchFamily="18" charset="0"/>
                  <a:ea typeface="Gill Sans"/>
                  <a:cs typeface="Gill Sans"/>
                  <a:sym typeface="Gill Sans"/>
                </a:rPr>
                <a:t>where the promoter has </a:t>
              </a:r>
              <a:r>
                <a:rPr lang="en-US" sz="2000" b="1" i="1" u="sng" dirty="0">
                  <a:solidFill>
                    <a:schemeClr val="dk1"/>
                  </a:solidFill>
                  <a:latin typeface="Garamond" panose="02020404030301010803" pitchFamily="18" charset="0"/>
                  <a:ea typeface="Gill Sans"/>
                  <a:cs typeface="Gill Sans"/>
                  <a:sym typeface="Gill Sans"/>
                </a:rPr>
                <a:t>received completion certificate</a:t>
              </a:r>
              <a:r>
                <a:rPr lang="en-US" sz="2000" u="sng" dirty="0">
                  <a:solidFill>
                    <a:schemeClr val="dk1"/>
                  </a:solidFill>
                  <a:latin typeface="Garamond" panose="02020404030301010803" pitchFamily="18" charset="0"/>
                  <a:ea typeface="Gill Sans"/>
                  <a:cs typeface="Gill Sans"/>
                  <a:sym typeface="Gill Sans"/>
                </a:rPr>
                <a:t> </a:t>
              </a:r>
              <a:r>
                <a:rPr lang="en-US" sz="2000" dirty="0">
                  <a:solidFill>
                    <a:schemeClr val="dk1"/>
                  </a:solidFill>
                  <a:latin typeface="Garamond" panose="02020404030301010803" pitchFamily="18" charset="0"/>
                  <a:ea typeface="Gill Sans"/>
                  <a:cs typeface="Gill Sans"/>
                  <a:sym typeface="Gill Sans"/>
                </a:rPr>
                <a:t>for a real estate project prior to commencement of this Act;</a:t>
              </a:r>
              <a:endParaRPr dirty="0">
                <a:latin typeface="Garamond" panose="02020404030301010803" pitchFamily="18" charset="0"/>
              </a:endParaRPr>
            </a:p>
          </p:txBody>
        </p:sp>
      </p:grpSp>
      <p:grpSp>
        <p:nvGrpSpPr>
          <p:cNvPr id="320" name="Google Shape;320;p16"/>
          <p:cNvGrpSpPr/>
          <p:nvPr/>
        </p:nvGrpSpPr>
        <p:grpSpPr>
          <a:xfrm>
            <a:off x="1722355" y="3363239"/>
            <a:ext cx="8458200" cy="1226003"/>
            <a:chOff x="0" y="2280261"/>
            <a:chExt cx="5486400" cy="1071427"/>
          </a:xfrm>
        </p:grpSpPr>
        <p:sp>
          <p:nvSpPr>
            <p:cNvPr id="321" name="Google Shape;321;p16"/>
            <p:cNvSpPr/>
            <p:nvPr/>
          </p:nvSpPr>
          <p:spPr>
            <a:xfrm>
              <a:off x="0" y="2280261"/>
              <a:ext cx="5486400" cy="1071427"/>
            </a:xfrm>
            <a:prstGeom prst="roundRect">
              <a:avLst>
                <a:gd name="adj" fmla="val 16667"/>
              </a:avLst>
            </a:prstGeom>
            <a:solidFill>
              <a:schemeClr val="lt1"/>
            </a:solidFill>
            <a:ln w="12700" cap="flat" cmpd="sng">
              <a:solidFill>
                <a:srgbClr val="2DA2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322" name="Google Shape;322;p16"/>
            <p:cNvSpPr/>
            <p:nvPr/>
          </p:nvSpPr>
          <p:spPr>
            <a:xfrm>
              <a:off x="52303" y="2332564"/>
              <a:ext cx="5381794" cy="966821"/>
            </a:xfrm>
            <a:prstGeom prst="rect">
              <a:avLst/>
            </a:prstGeom>
            <a:solidFill>
              <a:schemeClr val="lt1"/>
            </a:solidFill>
            <a:ln w="9525" cap="flat" cmpd="sng">
              <a:solidFill>
                <a:srgbClr val="2DA2BE"/>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US" sz="2000" dirty="0">
                  <a:solidFill>
                    <a:schemeClr val="dk1"/>
                  </a:solidFill>
                  <a:latin typeface="Garamond" panose="02020404030301010803" pitchFamily="18" charset="0"/>
                  <a:ea typeface="Gill Sans"/>
                  <a:cs typeface="Gill Sans"/>
                  <a:sym typeface="Gill Sans"/>
                </a:rPr>
                <a:t>for the purpose of renovation or </a:t>
              </a:r>
              <a:r>
                <a:rPr lang="en-US" sz="2000" b="1" i="1" dirty="0">
                  <a:solidFill>
                    <a:schemeClr val="dk1"/>
                  </a:solidFill>
                  <a:latin typeface="Garamond" panose="02020404030301010803" pitchFamily="18" charset="0"/>
                  <a:ea typeface="Gill Sans"/>
                  <a:cs typeface="Gill Sans"/>
                  <a:sym typeface="Gill Sans"/>
                </a:rPr>
                <a:t>repair or re-development</a:t>
              </a:r>
              <a:r>
                <a:rPr lang="en-US" sz="2000" dirty="0">
                  <a:solidFill>
                    <a:schemeClr val="dk1"/>
                  </a:solidFill>
                  <a:latin typeface="Garamond" panose="02020404030301010803" pitchFamily="18" charset="0"/>
                  <a:ea typeface="Gill Sans"/>
                  <a:cs typeface="Gill Sans"/>
                  <a:sym typeface="Gill Sans"/>
                </a:rPr>
                <a:t> which does </a:t>
              </a:r>
              <a:r>
                <a:rPr lang="en-US" sz="2000" b="1" i="1" u="sng" dirty="0">
                  <a:solidFill>
                    <a:schemeClr val="dk1"/>
                  </a:solidFill>
                  <a:latin typeface="Garamond" panose="02020404030301010803" pitchFamily="18" charset="0"/>
                  <a:ea typeface="Gill Sans"/>
                  <a:cs typeface="Gill Sans"/>
                  <a:sym typeface="Gill Sans"/>
                </a:rPr>
                <a:t>not</a:t>
              </a:r>
              <a:r>
                <a:rPr lang="en-US" sz="2000" dirty="0">
                  <a:solidFill>
                    <a:schemeClr val="dk1"/>
                  </a:solidFill>
                  <a:latin typeface="Garamond" panose="02020404030301010803" pitchFamily="18" charset="0"/>
                  <a:ea typeface="Gill Sans"/>
                  <a:cs typeface="Gill Sans"/>
                  <a:sym typeface="Gill Sans"/>
                </a:rPr>
                <a:t> involve marketing, advertising selling or </a:t>
              </a:r>
              <a:r>
                <a:rPr lang="en-US" sz="2000" b="1" i="1" dirty="0">
                  <a:solidFill>
                    <a:schemeClr val="dk1"/>
                  </a:solidFill>
                  <a:latin typeface="Garamond" panose="02020404030301010803" pitchFamily="18" charset="0"/>
                  <a:ea typeface="Gill Sans"/>
                  <a:cs typeface="Gill Sans"/>
                  <a:sym typeface="Gill Sans"/>
                </a:rPr>
                <a:t>new allotment</a:t>
              </a:r>
              <a:r>
                <a:rPr lang="en-US" sz="2000" dirty="0">
                  <a:solidFill>
                    <a:schemeClr val="dk1"/>
                  </a:solidFill>
                  <a:latin typeface="Garamond" panose="02020404030301010803" pitchFamily="18" charset="0"/>
                  <a:ea typeface="Gill Sans"/>
                  <a:cs typeface="Gill Sans"/>
                  <a:sym typeface="Gill Sans"/>
                </a:rPr>
                <a:t> of any apartment, plot or building, as the case may be, under the real estate project.</a:t>
              </a:r>
              <a:endParaRPr dirty="0">
                <a:latin typeface="Garamond" panose="02020404030301010803" pitchFamily="18" charset="0"/>
              </a:endParaRPr>
            </a:p>
          </p:txBody>
        </p:sp>
      </p:grpSp>
      <p:grpSp>
        <p:nvGrpSpPr>
          <p:cNvPr id="323" name="Google Shape;323;p16"/>
          <p:cNvGrpSpPr/>
          <p:nvPr/>
        </p:nvGrpSpPr>
        <p:grpSpPr>
          <a:xfrm>
            <a:off x="1722355" y="4469227"/>
            <a:ext cx="8458200" cy="1226003"/>
            <a:chOff x="0" y="3386249"/>
            <a:chExt cx="5486400" cy="1071427"/>
          </a:xfrm>
        </p:grpSpPr>
        <p:sp>
          <p:nvSpPr>
            <p:cNvPr id="324" name="Google Shape;324;p16"/>
            <p:cNvSpPr/>
            <p:nvPr/>
          </p:nvSpPr>
          <p:spPr>
            <a:xfrm>
              <a:off x="0" y="3386249"/>
              <a:ext cx="5486400" cy="1071427"/>
            </a:xfrm>
            <a:prstGeom prst="roundRect">
              <a:avLst>
                <a:gd name="adj" fmla="val 16667"/>
              </a:avLst>
            </a:prstGeom>
            <a:solidFill>
              <a:schemeClr val="lt1"/>
            </a:solidFill>
            <a:ln w="12700" cap="flat" cmpd="sng">
              <a:solidFill>
                <a:srgbClr val="2DA2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325" name="Google Shape;325;p16"/>
            <p:cNvSpPr/>
            <p:nvPr/>
          </p:nvSpPr>
          <p:spPr>
            <a:xfrm>
              <a:off x="52303" y="3438552"/>
              <a:ext cx="5381794" cy="966821"/>
            </a:xfrm>
            <a:prstGeom prst="rect">
              <a:avLst/>
            </a:prstGeom>
            <a:solidFill>
              <a:schemeClr val="lt1"/>
            </a:solidFill>
            <a:ln w="9525" cap="flat" cmpd="sng">
              <a:solidFill>
                <a:srgbClr val="2DA2BE"/>
              </a:solidFill>
              <a:prstDash val="solid"/>
              <a:round/>
              <a:headEnd type="none" w="sm" len="sm"/>
              <a:tailEnd type="none" w="sm" len="sm"/>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None/>
              </a:pPr>
              <a:r>
                <a:rPr lang="en-US" sz="2000">
                  <a:solidFill>
                    <a:schemeClr val="dk1"/>
                  </a:solidFill>
                  <a:latin typeface="Garamond" panose="02020404030301010803" pitchFamily="18" charset="0"/>
                  <a:ea typeface="Gill Sans"/>
                  <a:cs typeface="Gill Sans"/>
                  <a:sym typeface="Gill Sans"/>
                </a:rPr>
                <a:t> where the real estate project is to be developed in phases, every such phase shall be considered a stand alone real estate project, and the promoter shall obtain registration under this Act for each phase separately.</a:t>
              </a:r>
              <a:endParaRPr sz="2000">
                <a:solidFill>
                  <a:schemeClr val="dk1"/>
                </a:solidFill>
                <a:latin typeface="Garamond" panose="02020404030301010803" pitchFamily="18" charset="0"/>
                <a:ea typeface="Gill Sans"/>
                <a:cs typeface="Gill Sans"/>
                <a:sym typeface="Gill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1278432" y="1097238"/>
            <a:ext cx="9486900" cy="340183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5400"/>
              <a:buFont typeface="Garamond"/>
              <a:buNone/>
            </a:pPr>
            <a:r>
              <a:rPr lang="en-US" sz="5400" b="1" dirty="0">
                <a:latin typeface="Garamond"/>
                <a:ea typeface="Garamond"/>
                <a:cs typeface="Garamond"/>
                <a:sym typeface="Garamond"/>
              </a:rPr>
              <a:t>REAL ESTATE PROJECT</a:t>
            </a:r>
            <a:br>
              <a:rPr lang="en-US" sz="5400" b="1" dirty="0">
                <a:latin typeface="Garamond"/>
                <a:ea typeface="Garamond"/>
                <a:cs typeface="Garamond"/>
                <a:sym typeface="Garamond"/>
              </a:rPr>
            </a:br>
            <a:r>
              <a:rPr lang="en-US" sz="5400" b="1" dirty="0">
                <a:latin typeface="Garamond"/>
                <a:ea typeface="Garamond"/>
                <a:cs typeface="Garamond"/>
                <a:sym typeface="Garamond"/>
              </a:rPr>
              <a:t/>
            </a:r>
            <a:br>
              <a:rPr lang="en-US" sz="5400" b="1" dirty="0">
                <a:latin typeface="Garamond"/>
                <a:ea typeface="Garamond"/>
                <a:cs typeface="Garamond"/>
                <a:sym typeface="Garamond"/>
              </a:rPr>
            </a:br>
            <a:r>
              <a:rPr lang="en-US" sz="5400" b="1" dirty="0">
                <a:latin typeface="Garamond"/>
                <a:ea typeface="Garamond"/>
                <a:cs typeface="Garamond"/>
                <a:sym typeface="Garamond"/>
              </a:rPr>
              <a:t>REGISTRATION </a:t>
            </a:r>
            <a:br>
              <a:rPr lang="en-US" sz="5400" b="1" dirty="0">
                <a:latin typeface="Garamond"/>
                <a:ea typeface="Garamond"/>
                <a:cs typeface="Garamond"/>
                <a:sym typeface="Garamond"/>
              </a:rPr>
            </a:br>
            <a:r>
              <a:rPr lang="en-US" sz="5400" b="1" dirty="0">
                <a:latin typeface="Garamond"/>
                <a:ea typeface="Garamond"/>
                <a:cs typeface="Garamond"/>
                <a:sym typeface="Garamond"/>
              </a:rPr>
              <a:t>UNDER RERA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7"/>
          <p:cNvSpPr txBox="1"/>
          <p:nvPr/>
        </p:nvSpPr>
        <p:spPr>
          <a:xfrm>
            <a:off x="1838848" y="244867"/>
            <a:ext cx="9514952" cy="709612"/>
          </a:xfrm>
          <a:prstGeom prst="rect">
            <a:avLst/>
          </a:prstGeom>
          <a:noFill/>
          <a:ln w="9525" cap="flat" cmpd="sng">
            <a:solidFill>
              <a:srgbClr val="EBEDE9"/>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200"/>
              <a:buFont typeface="Garamond"/>
              <a:buNone/>
            </a:pPr>
            <a:r>
              <a:rPr lang="en-US" sz="3200" b="1">
                <a:solidFill>
                  <a:schemeClr val="dk1"/>
                </a:solidFill>
                <a:latin typeface="Garamond"/>
                <a:ea typeface="Garamond"/>
                <a:cs typeface="Garamond"/>
                <a:sym typeface="Garamond"/>
              </a:rPr>
              <a:t>Real estate project</a:t>
            </a:r>
            <a:endParaRPr sz="3200" b="1">
              <a:solidFill>
                <a:schemeClr val="dk1"/>
              </a:solidFill>
              <a:latin typeface="Sorts Mill Goudy"/>
              <a:ea typeface="Sorts Mill Goudy"/>
              <a:cs typeface="Sorts Mill Goudy"/>
              <a:sym typeface="Sorts Mill Goudy"/>
            </a:endParaRPr>
          </a:p>
        </p:txBody>
      </p:sp>
      <p:graphicFrame>
        <p:nvGraphicFramePr>
          <p:cNvPr id="331" name="Google Shape;331;p17"/>
          <p:cNvGraphicFramePr/>
          <p:nvPr/>
        </p:nvGraphicFramePr>
        <p:xfrm>
          <a:off x="1838848" y="1369896"/>
          <a:ext cx="9514950" cy="3230900"/>
        </p:xfrm>
        <a:graphic>
          <a:graphicData uri="http://schemas.openxmlformats.org/drawingml/2006/table">
            <a:tbl>
              <a:tblPr firstRow="1" bandRow="1">
                <a:noFill/>
                <a:tableStyleId>{29390042-019D-49C1-83D5-C67D43DA1A87}</a:tableStyleId>
              </a:tblPr>
              <a:tblGrid>
                <a:gridCol w="1105325">
                  <a:extLst>
                    <a:ext uri="{9D8B030D-6E8A-4147-A177-3AD203B41FA5}">
                      <a16:colId xmlns:a16="http://schemas.microsoft.com/office/drawing/2014/main" val="20000"/>
                    </a:ext>
                  </a:extLst>
                </a:gridCol>
                <a:gridCol w="1969475">
                  <a:extLst>
                    <a:ext uri="{9D8B030D-6E8A-4147-A177-3AD203B41FA5}">
                      <a16:colId xmlns:a16="http://schemas.microsoft.com/office/drawing/2014/main" val="20001"/>
                    </a:ext>
                  </a:extLst>
                </a:gridCol>
                <a:gridCol w="6440150">
                  <a:extLst>
                    <a:ext uri="{9D8B030D-6E8A-4147-A177-3AD203B41FA5}">
                      <a16:colId xmlns:a16="http://schemas.microsoft.com/office/drawing/2014/main" val="20002"/>
                    </a:ext>
                  </a:extLst>
                </a:gridCol>
              </a:tblGrid>
              <a:tr h="644900">
                <a:tc>
                  <a:txBody>
                    <a:bodyPr/>
                    <a:lstStyle/>
                    <a:p>
                      <a:pPr marL="0" marR="0" lvl="0" indent="0" algn="ctr" rtl="0">
                        <a:spcBef>
                          <a:spcPts val="0"/>
                        </a:spcBef>
                        <a:spcAft>
                          <a:spcPts val="0"/>
                        </a:spcAft>
                        <a:buNone/>
                      </a:pPr>
                      <a:r>
                        <a:rPr lang="en-US" sz="2000" u="none" strike="noStrike" cap="none">
                          <a:solidFill>
                            <a:srgbClr val="000000"/>
                          </a:solidFill>
                          <a:latin typeface="Garamond"/>
                          <a:ea typeface="Garamond"/>
                          <a:cs typeface="Garamond"/>
                          <a:sym typeface="Garamond"/>
                        </a:rPr>
                        <a:t>Sec Ref</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2000" u="none" strike="noStrike" cap="none">
                          <a:solidFill>
                            <a:srgbClr val="000000"/>
                          </a:solidFill>
                          <a:latin typeface="Garamond"/>
                          <a:ea typeface="Garamond"/>
                          <a:cs typeface="Garamond"/>
                          <a:sym typeface="Garamond"/>
                        </a:rPr>
                        <a:t>Term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2000"/>
                        <a:buFont typeface="Garamond"/>
                        <a:buNone/>
                      </a:pPr>
                      <a:r>
                        <a:rPr lang="en-US" sz="2000" u="none" strike="noStrike" cap="none">
                          <a:solidFill>
                            <a:srgbClr val="000000"/>
                          </a:solidFill>
                          <a:latin typeface="Garamond"/>
                          <a:ea typeface="Garamond"/>
                          <a:cs typeface="Garamond"/>
                          <a:sym typeface="Garamond"/>
                        </a:rPr>
                        <a:t>Definition</a:t>
                      </a:r>
                      <a:endParaRPr/>
                    </a:p>
                    <a:p>
                      <a:pPr marL="0" marR="0" lvl="0" indent="0" algn="ctr" rtl="0">
                        <a:spcBef>
                          <a:spcPts val="0"/>
                        </a:spcBef>
                        <a:spcAft>
                          <a:spcPts val="0"/>
                        </a:spcAft>
                        <a:buNone/>
                      </a:pPr>
                      <a:endParaRPr sz="2000" u="none" strike="noStrike" cap="none">
                        <a:solidFill>
                          <a:srgbClr val="000000"/>
                        </a:solidFill>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644900">
                <a:tc>
                  <a:txBody>
                    <a:bodyPr/>
                    <a:lstStyle/>
                    <a:p>
                      <a:pPr marL="0" marR="0" lvl="0" indent="0" algn="l" rtl="0">
                        <a:spcBef>
                          <a:spcPts val="0"/>
                        </a:spcBef>
                        <a:spcAft>
                          <a:spcPts val="0"/>
                        </a:spcAft>
                        <a:buNone/>
                      </a:pPr>
                      <a:r>
                        <a:rPr lang="en-US" sz="2000" u="none" strike="noStrike" cap="none">
                          <a:latin typeface="Garamond"/>
                          <a:ea typeface="Garamond"/>
                          <a:cs typeface="Garamond"/>
                          <a:sym typeface="Garamond"/>
                        </a:rPr>
                        <a:t>2(zn)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dirty="0">
                          <a:solidFill>
                            <a:schemeClr val="dk1"/>
                          </a:solidFill>
                          <a:latin typeface="Garamond"/>
                          <a:ea typeface="Garamond"/>
                          <a:cs typeface="Garamond"/>
                          <a:sym typeface="Garamond"/>
                        </a:rPr>
                        <a:t>real estate project</a:t>
                      </a:r>
                      <a:endParaRPr sz="2000" dirty="0">
                        <a:solidFill>
                          <a:srgbClr val="000000"/>
                        </a:solidFill>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spcBef>
                          <a:spcPts val="0"/>
                        </a:spcBef>
                        <a:spcAft>
                          <a:spcPts val="0"/>
                        </a:spcAft>
                        <a:buNone/>
                      </a:pPr>
                      <a:r>
                        <a:rPr lang="en-US" sz="2000" dirty="0">
                          <a:solidFill>
                            <a:schemeClr val="dk1"/>
                          </a:solidFill>
                          <a:latin typeface="Garamond"/>
                          <a:ea typeface="Garamond"/>
                          <a:cs typeface="Garamond"/>
                          <a:sym typeface="Garamond"/>
                        </a:rPr>
                        <a:t>means the development of a building or a building consisting of apartments, or converting an existing building or a part thereof into apartments, or the development of land into plots or apartment, as the case may be, </a:t>
                      </a:r>
                      <a:r>
                        <a:rPr lang="en-US" sz="2000" b="1" dirty="0">
                          <a:solidFill>
                            <a:schemeClr val="dk1"/>
                          </a:solidFill>
                          <a:latin typeface="Garamond"/>
                          <a:ea typeface="Garamond"/>
                          <a:cs typeface="Garamond"/>
                          <a:sym typeface="Garamond"/>
                        </a:rPr>
                        <a:t>for the purpose of selling all or some of the said apartments or plots or building, as the case may be, </a:t>
                      </a:r>
                      <a:r>
                        <a:rPr lang="en-US" sz="2000" dirty="0">
                          <a:solidFill>
                            <a:schemeClr val="dk1"/>
                          </a:solidFill>
                          <a:latin typeface="Garamond"/>
                          <a:ea typeface="Garamond"/>
                          <a:cs typeface="Garamond"/>
                          <a:sym typeface="Garamond"/>
                        </a:rPr>
                        <a:t>and includes the common areas, the development works, all improvements and structures thereon, and all easement, rights and appurtenances belonging thereto</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1352550" y="238936"/>
            <a:ext cx="9486900" cy="7035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Garamond"/>
              <a:buNone/>
            </a:pPr>
            <a:r>
              <a:rPr lang="en-US" sz="3600" b="1" dirty="0">
                <a:latin typeface="Garamond"/>
                <a:ea typeface="Garamond"/>
                <a:cs typeface="Garamond"/>
                <a:sym typeface="Garamond"/>
              </a:rPr>
              <a:t>RERA REGISTRATION-SECTION 3</a:t>
            </a:r>
            <a:endParaRPr dirty="0"/>
          </a:p>
        </p:txBody>
      </p:sp>
      <p:sp>
        <p:nvSpPr>
          <p:cNvPr id="337" name="Google Shape;337;p18"/>
          <p:cNvSpPr txBox="1">
            <a:spLocks noGrp="1"/>
          </p:cNvSpPr>
          <p:nvPr>
            <p:ph type="body" idx="1"/>
          </p:nvPr>
        </p:nvSpPr>
        <p:spPr>
          <a:xfrm>
            <a:off x="1352549" y="1009767"/>
            <a:ext cx="9917571" cy="49590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Prior registration of Project – Section 3 and TN RERA Rules – 3 and 4</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KYC of the Promoters and organization documents</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Legal Title Documents including Title Search Report</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Plan Sanction and NOC related, Mortgage </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Area Statement – Carpet, Built-up area, Parking Area, Common Area</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Estimated Cost of the project, RERA Designated Project Bank Account</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Legal Draft – Allotment Letter, Agreement of Sale, Sale Deed</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Professionals associated for the project – Architect, CA, Structural Engineer</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Affidavits, undertaking</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Online filing of Application and Registration Fees</a:t>
            </a:r>
            <a:endParaRPr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endParaRPr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endParaRPr dirty="0">
              <a:latin typeface="Garamond" panose="020204040303010108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1352550" y="238937"/>
            <a:ext cx="9917570" cy="40114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000">
                <a:latin typeface="Garamond"/>
                <a:ea typeface="Garamond"/>
                <a:cs typeface="Garamond"/>
                <a:sym typeface="Garamond"/>
              </a:rPr>
              <a:t>RERA REGISTRATION-NON COMPLIANCE - SECTION 59</a:t>
            </a:r>
            <a:endParaRPr/>
          </a:p>
        </p:txBody>
      </p:sp>
      <p:sp>
        <p:nvSpPr>
          <p:cNvPr id="343" name="Google Shape;343;p19"/>
          <p:cNvSpPr txBox="1">
            <a:spLocks noGrp="1"/>
          </p:cNvSpPr>
          <p:nvPr>
            <p:ph type="body" idx="1"/>
          </p:nvPr>
        </p:nvSpPr>
        <p:spPr>
          <a:xfrm>
            <a:off x="1352549" y="1009767"/>
            <a:ext cx="9917571" cy="49590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Prior registration of Project – Section 3 and  TN RERA Rules – 3 and 4</a:t>
            </a:r>
            <a:endParaRPr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680"/>
              <a:buFont typeface="Sorts Mill Goudy"/>
              <a:buAutoNum type="arabicPeriod"/>
            </a:pPr>
            <a:r>
              <a:rPr lang="en-US" dirty="0">
                <a:latin typeface="Garamond" panose="02020404030301010803" pitchFamily="18" charset="0"/>
              </a:rPr>
              <a:t>Non compliance of Section 3 of the RERA Act 2016, shall attract penal action under Section 59, which entitles RERA to levy penalty </a:t>
            </a:r>
            <a:r>
              <a:rPr lang="en-US" dirty="0" err="1">
                <a:latin typeface="Garamond" panose="02020404030301010803" pitchFamily="18" charset="0"/>
              </a:rPr>
              <a:t>upto</a:t>
            </a:r>
            <a:r>
              <a:rPr lang="en-US" dirty="0">
                <a:latin typeface="Garamond" panose="02020404030301010803" pitchFamily="18" charset="0"/>
              </a:rPr>
              <a:t> 10 % of the Estimated cost of the project.</a:t>
            </a:r>
            <a:endParaRPr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endParaRPr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endParaRPr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endParaRPr dirty="0">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1352550" y="238936"/>
            <a:ext cx="9917570" cy="547447"/>
          </a:xfrm>
          <a:prstGeom prst="rect">
            <a:avLst/>
          </a:prstGeom>
          <a:noFill/>
          <a:ln>
            <a:noFill/>
          </a:ln>
        </p:spPr>
        <p:txBody>
          <a:bodyPr spcFirstLastPara="1" wrap="square" lIns="91425" tIns="45700" rIns="91425" bIns="45700" anchor="b" anchorCtr="0">
            <a:noAutofit/>
          </a:bodyPr>
          <a:lstStyle/>
          <a:p>
            <a:pPr algn="ctr">
              <a:buSzPts val="2000"/>
            </a:pPr>
            <a:r>
              <a:rPr lang="en-IN" sz="2400" dirty="0">
                <a:latin typeface="Garamond" panose="02020404030301010803" pitchFamily="18" charset="0"/>
              </a:rPr>
              <a:t>REGISTRATION FEES - </a:t>
            </a:r>
            <a:r>
              <a:rPr lang="en-US" sz="2400" b="1" u="sng" dirty="0">
                <a:latin typeface="Garamond" panose="02020404030301010803" pitchFamily="18" charset="0"/>
              </a:rPr>
              <a:t>Fee Structure (for Tamil Nadu)</a:t>
            </a:r>
            <a:endParaRPr sz="2400" dirty="0">
              <a:latin typeface="Garamond" panose="02020404030301010803" pitchFamily="18" charset="0"/>
            </a:endParaRPr>
          </a:p>
        </p:txBody>
      </p:sp>
      <p:sp>
        <p:nvSpPr>
          <p:cNvPr id="343" name="Google Shape;343;p19"/>
          <p:cNvSpPr txBox="1">
            <a:spLocks noGrp="1"/>
          </p:cNvSpPr>
          <p:nvPr>
            <p:ph type="body" idx="1"/>
          </p:nvPr>
        </p:nvSpPr>
        <p:spPr>
          <a:xfrm>
            <a:off x="1352549" y="1009767"/>
            <a:ext cx="9917571" cy="49590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350520" algn="l" rtl="0">
              <a:lnSpc>
                <a:spcPct val="100000"/>
              </a:lnSpc>
              <a:spcBef>
                <a:spcPts val="1000"/>
              </a:spcBef>
              <a:spcAft>
                <a:spcPts val="0"/>
              </a:spcAft>
              <a:buClr>
                <a:schemeClr val="dk2"/>
              </a:buClr>
              <a:buSzPts val="1680"/>
              <a:buFont typeface="Sorts Mill Goudy"/>
              <a:buNone/>
            </a:pPr>
            <a:r>
              <a:rPr lang="en-US" dirty="0">
                <a:latin typeface="Garamond" panose="02020404030301010803" pitchFamily="18" charset="0"/>
              </a:rPr>
              <a:t>1. </a:t>
            </a:r>
            <a:r>
              <a:rPr lang="en-US" u="sng" dirty="0">
                <a:latin typeface="Garamond" panose="02020404030301010803" pitchFamily="18" charset="0"/>
              </a:rPr>
              <a:t>Layouts - </a:t>
            </a:r>
            <a:r>
              <a:rPr lang="en-US" dirty="0">
                <a:latin typeface="Garamond" panose="02020404030301010803" pitchFamily="18" charset="0"/>
              </a:rPr>
              <a:t>Rs/5/- per sq. m. of plottable area including EWS, Roads and OSR</a:t>
            </a:r>
          </a:p>
          <a:p>
            <a:pPr marL="457200" lvl="0" indent="-350520" algn="l" rtl="0">
              <a:lnSpc>
                <a:spcPct val="100000"/>
              </a:lnSpc>
              <a:spcBef>
                <a:spcPts val="1000"/>
              </a:spcBef>
              <a:spcAft>
                <a:spcPts val="0"/>
              </a:spcAft>
              <a:buClr>
                <a:schemeClr val="dk2"/>
              </a:buClr>
              <a:buSzPts val="1680"/>
              <a:buFont typeface="Sorts Mill Goudy"/>
              <a:buNone/>
            </a:pPr>
            <a:r>
              <a:rPr lang="en-US" dirty="0">
                <a:latin typeface="Garamond" panose="02020404030301010803" pitchFamily="18" charset="0"/>
              </a:rPr>
              <a:t>2.</a:t>
            </a:r>
            <a:r>
              <a:rPr lang="en-US" u="sng" dirty="0">
                <a:latin typeface="Garamond" panose="02020404030301010803" pitchFamily="18" charset="0"/>
              </a:rPr>
              <a:t> Residential buildings –</a:t>
            </a:r>
          </a:p>
          <a:p>
            <a:pPr marL="457200" lvl="0" indent="-350520" algn="l" rtl="0">
              <a:lnSpc>
                <a:spcPct val="100000"/>
              </a:lnSpc>
              <a:spcBef>
                <a:spcPts val="1000"/>
              </a:spcBef>
              <a:spcAft>
                <a:spcPts val="0"/>
              </a:spcAft>
              <a:buClr>
                <a:schemeClr val="dk2"/>
              </a:buClr>
              <a:buSzPts val="1680"/>
              <a:buFont typeface="Sorts Mill Goudy"/>
              <a:buNone/>
            </a:pPr>
            <a:r>
              <a:rPr lang="en-US" dirty="0">
                <a:latin typeface="Garamond" panose="02020404030301010803" pitchFamily="18" charset="0"/>
              </a:rPr>
              <a:t>a) Rs.10/- per sq. m. of FSI area for residential project in which dwelling unit size is less than 60 square meter; b) Rs.25/- per sq. m. of FSI area is &gt; 60 Sq </a:t>
            </a:r>
            <a:r>
              <a:rPr lang="en-US" dirty="0" err="1">
                <a:latin typeface="Garamond" panose="02020404030301010803" pitchFamily="18" charset="0"/>
              </a:rPr>
              <a:t>Mtr</a:t>
            </a:r>
            <a:endParaRPr lang="en-US" dirty="0">
              <a:latin typeface="Garamond" panose="02020404030301010803" pitchFamily="18" charset="0"/>
            </a:endParaRPr>
          </a:p>
          <a:p>
            <a:pPr marL="457200" lvl="0" indent="-350520" algn="l" rtl="0">
              <a:lnSpc>
                <a:spcPct val="100000"/>
              </a:lnSpc>
              <a:spcBef>
                <a:spcPts val="1000"/>
              </a:spcBef>
              <a:spcAft>
                <a:spcPts val="0"/>
              </a:spcAft>
              <a:buClr>
                <a:schemeClr val="dk2"/>
              </a:buClr>
              <a:buSzPts val="1680"/>
              <a:buFont typeface="Sorts Mill Goudy"/>
              <a:buNone/>
            </a:pPr>
            <a:r>
              <a:rPr lang="en-US" dirty="0">
                <a:latin typeface="Garamond" panose="02020404030301010803" pitchFamily="18" charset="0"/>
              </a:rPr>
              <a:t>3. </a:t>
            </a:r>
            <a:r>
              <a:rPr lang="en-US" u="sng" dirty="0">
                <a:latin typeface="Garamond" panose="02020404030301010803" pitchFamily="18" charset="0"/>
              </a:rPr>
              <a:t>Commercial buildings</a:t>
            </a:r>
            <a:r>
              <a:rPr lang="en-US" dirty="0">
                <a:latin typeface="Garamond" panose="02020404030301010803" pitchFamily="18" charset="0"/>
              </a:rPr>
              <a:t> - Rs. 60/- per square meter of FSI area;</a:t>
            </a:r>
          </a:p>
          <a:p>
            <a:pPr marL="457200" lvl="0" indent="-350520" algn="l" rtl="0">
              <a:lnSpc>
                <a:spcPct val="100000"/>
              </a:lnSpc>
              <a:spcBef>
                <a:spcPts val="1000"/>
              </a:spcBef>
              <a:spcAft>
                <a:spcPts val="0"/>
              </a:spcAft>
              <a:buClr>
                <a:schemeClr val="dk2"/>
              </a:buClr>
              <a:buSzPts val="1680"/>
              <a:buFont typeface="Sorts Mill Goudy"/>
              <a:buNone/>
            </a:pPr>
            <a:r>
              <a:rPr lang="en-US" dirty="0">
                <a:latin typeface="Garamond" panose="02020404030301010803" pitchFamily="18" charset="0"/>
              </a:rPr>
              <a:t>4. </a:t>
            </a:r>
            <a:r>
              <a:rPr lang="en-US" u="sng" dirty="0">
                <a:latin typeface="Garamond" panose="02020404030301010803" pitchFamily="18" charset="0"/>
              </a:rPr>
              <a:t>Any other projects </a:t>
            </a:r>
            <a:r>
              <a:rPr lang="en-US" dirty="0">
                <a:latin typeface="Garamond" panose="02020404030301010803" pitchFamily="18" charset="0"/>
              </a:rPr>
              <a:t>- Rs.25/- per square meter of FSI area ;</a:t>
            </a:r>
            <a:endParaRPr lang="en-IN" dirty="0">
              <a:latin typeface="Garamond" panose="02020404030301010803" pitchFamily="18" charset="0"/>
            </a:endParaRPr>
          </a:p>
        </p:txBody>
      </p:sp>
    </p:spTree>
    <p:extLst>
      <p:ext uri="{BB962C8B-B14F-4D97-AF65-F5344CB8AC3E}">
        <p14:creationId xmlns:p14="http://schemas.microsoft.com/office/powerpoint/2010/main" val="58076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1352550" y="238936"/>
            <a:ext cx="9917570" cy="6502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IN" dirty="0">
                <a:latin typeface="Garamond" panose="02020404030301010803" pitchFamily="18" charset="0"/>
              </a:rPr>
              <a:t>Conditions of the RERA Registration – Form C</a:t>
            </a:r>
            <a:endParaRPr dirty="0">
              <a:latin typeface="Garamond" panose="02020404030301010803" pitchFamily="18" charset="0"/>
            </a:endParaRPr>
          </a:p>
        </p:txBody>
      </p:sp>
      <p:sp>
        <p:nvSpPr>
          <p:cNvPr id="343" name="Google Shape;343;p19"/>
          <p:cNvSpPr txBox="1">
            <a:spLocks noGrp="1"/>
          </p:cNvSpPr>
          <p:nvPr>
            <p:ph type="body" idx="1"/>
          </p:nvPr>
        </p:nvSpPr>
        <p:spPr>
          <a:xfrm>
            <a:off x="1352549" y="1009767"/>
            <a:ext cx="9917571" cy="49590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promoter shall enter into an agreement for sale with the allottees as provided in ‘Annexure A’;</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promoter shall execute and register a conveyance deed in </a:t>
            </a:r>
            <a:r>
              <a:rPr lang="en-US" dirty="0" err="1">
                <a:latin typeface="Garamond" panose="02020404030301010803" pitchFamily="18" charset="0"/>
              </a:rPr>
              <a:t>favour</a:t>
            </a:r>
            <a:r>
              <a:rPr lang="en-US" dirty="0">
                <a:latin typeface="Garamond" panose="02020404030301010803" pitchFamily="18" charset="0"/>
              </a:rPr>
              <a:t> of the allottee or the association of the allottees, as the case may be, of the apartment or the common areas as per section 17;</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promoter shall deposit seventy percent of the amounts </a:t>
            </a:r>
            <a:r>
              <a:rPr lang="en-US" dirty="0" err="1">
                <a:latin typeface="Garamond" panose="02020404030301010803" pitchFamily="18" charset="0"/>
              </a:rPr>
              <a:t>realised</a:t>
            </a:r>
            <a:r>
              <a:rPr lang="en-US" dirty="0">
                <a:latin typeface="Garamond" panose="02020404030301010803" pitchFamily="18" charset="0"/>
              </a:rPr>
              <a:t> by the promoter in a separate account to be maintained in a schedule bank to cover the cost of construction and the land cost to be used only for that purpose as per sub-clause (D) of clause (l) of sub-section (2) of section 4;</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registration shall be valid for a period of ______ years commencing from _________ and ending with _____________unless renewed by the Real Estate Regulatory Authority in accordance with section 6 read with rule 7 of the Act;</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promoter shall comply with the provisions of the Act and the rules and regulations made thereunder;</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r>
              <a:rPr lang="en-US" dirty="0">
                <a:latin typeface="Garamond" panose="02020404030301010803" pitchFamily="18" charset="0"/>
              </a:rPr>
              <a:t>The promoter shall not contravene the provisions of any other law for the time being in force in the area where the project is being developed.</a:t>
            </a: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457200" lvl="0" indent="-457200" algn="just" rtl="0">
              <a:lnSpc>
                <a:spcPct val="100000"/>
              </a:lnSpc>
              <a:spcBef>
                <a:spcPts val="0"/>
              </a:spcBef>
              <a:spcAft>
                <a:spcPts val="0"/>
              </a:spcAft>
              <a:buClr>
                <a:schemeClr val="dk2"/>
              </a:buClr>
              <a:buSzPts val="1680"/>
              <a:buFont typeface="Sorts Mill Goudy"/>
              <a:buAutoNum type="arabicPeriod"/>
            </a:pPr>
            <a:endParaRPr lang="en-US" dirty="0">
              <a:latin typeface="Garamond" panose="02020404030301010803" pitchFamily="18" charset="0"/>
            </a:endParaRPr>
          </a:p>
          <a:p>
            <a:pPr marL="0" lvl="0" indent="0" algn="just" rtl="0">
              <a:lnSpc>
                <a:spcPct val="100000"/>
              </a:lnSpc>
              <a:spcBef>
                <a:spcPts val="0"/>
              </a:spcBef>
              <a:spcAft>
                <a:spcPts val="0"/>
              </a:spcAft>
              <a:buClr>
                <a:schemeClr val="dk2"/>
              </a:buClr>
              <a:buSzPts val="1680"/>
              <a:buNone/>
            </a:pPr>
            <a:r>
              <a:rPr lang="en-US" sz="3800" b="1" dirty="0">
                <a:latin typeface="Garamond" panose="02020404030301010803" pitchFamily="18" charset="0"/>
              </a:rPr>
              <a:t>If the above mentioned conditions are not fulfilled by the promoter, the regulatory authority may take necessary action against the promoter including revoking the registration granted herein, as per the Act and the rules and regulations made there under.</a:t>
            </a:r>
            <a:endParaRPr sz="3800" b="1" dirty="0">
              <a:latin typeface="Garamond" panose="02020404030301010803" pitchFamily="18" charset="0"/>
            </a:endParaRPr>
          </a:p>
        </p:txBody>
      </p:sp>
    </p:spTree>
    <p:extLst>
      <p:ext uri="{BB962C8B-B14F-4D97-AF65-F5344CB8AC3E}">
        <p14:creationId xmlns:p14="http://schemas.microsoft.com/office/powerpoint/2010/main" val="293340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a:ea typeface="Gill Sans"/>
              <a:cs typeface="Gill Sans"/>
              <a:sym typeface="Gill Sans"/>
            </a:endParaRPr>
          </a:p>
        </p:txBody>
      </p:sp>
      <p:sp>
        <p:nvSpPr>
          <p:cNvPr id="101" name="Google Shape;101;p2"/>
          <p:cNvSpPr/>
          <p:nvPr/>
        </p:nvSpPr>
        <p:spPr>
          <a:xfrm>
            <a:off x="836404" y="0"/>
            <a:ext cx="4762500" cy="6858000"/>
          </a:xfrm>
          <a:prstGeom prst="rect">
            <a:avLst/>
          </a:prstGeom>
          <a:solidFill>
            <a:srgbClr val="53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2" name="Google Shape;102;p2"/>
          <p:cNvSpPr txBox="1">
            <a:spLocks noGrp="1"/>
          </p:cNvSpPr>
          <p:nvPr>
            <p:ph type="title"/>
          </p:nvPr>
        </p:nvSpPr>
        <p:spPr>
          <a:xfrm>
            <a:off x="1549824" y="2212502"/>
            <a:ext cx="3206262" cy="200581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ts val="3600"/>
              <a:buFont typeface="Sorts Mill Goudy"/>
              <a:buNone/>
            </a:pPr>
            <a:r>
              <a:rPr lang="en-US" sz="3600" b="1" cap="none" dirty="0">
                <a:solidFill>
                  <a:schemeClr val="lt2"/>
                </a:solidFill>
                <a:latin typeface="Sorts Mill Goudy"/>
                <a:ea typeface="Sorts Mill Goudy"/>
                <a:cs typeface="Sorts Mill Goudy"/>
                <a:sym typeface="Sorts Mill Goudy"/>
              </a:rPr>
              <a:t>Seminar on Real Estate Laws – Income Tax, GST, RERA &amp; RWA</a:t>
            </a:r>
            <a:endParaRPr dirty="0"/>
          </a:p>
        </p:txBody>
      </p:sp>
      <p:pic>
        <p:nvPicPr>
          <p:cNvPr id="4" name="Picture 3">
            <a:extLst>
              <a:ext uri="{FF2B5EF4-FFF2-40B4-BE49-F238E27FC236}">
                <a16:creationId xmlns:a16="http://schemas.microsoft.com/office/drawing/2014/main" id="{2346D317-06CC-7086-671F-EC4B83B4B1B5}"/>
              </a:ext>
            </a:extLst>
          </p:cNvPr>
          <p:cNvPicPr>
            <a:picLocks noChangeAspect="1"/>
          </p:cNvPicPr>
          <p:nvPr/>
        </p:nvPicPr>
        <p:blipFill>
          <a:blip r:embed="rId3"/>
          <a:stretch>
            <a:fillRect/>
          </a:stretch>
        </p:blipFill>
        <p:spPr>
          <a:xfrm>
            <a:off x="6305910" y="-1"/>
            <a:ext cx="4848344" cy="685884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290802"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2000"/>
              <a:buFont typeface="Garamond"/>
              <a:buNone/>
            </a:pPr>
            <a:r>
              <a:rPr lang="en-US" sz="2400" b="1" dirty="0">
                <a:solidFill>
                  <a:srgbClr val="FF0000"/>
                </a:solidFill>
                <a:latin typeface="Garamond"/>
                <a:ea typeface="Garamond"/>
                <a:cs typeface="Garamond"/>
                <a:sym typeface="Garamond"/>
              </a:rPr>
              <a:t>TN – RERA STATISTICS- As on 7-11-2024</a:t>
            </a:r>
            <a:endParaRPr sz="3600" dirty="0"/>
          </a:p>
        </p:txBody>
      </p:sp>
      <p:graphicFrame>
        <p:nvGraphicFramePr>
          <p:cNvPr id="2" name="Table 1">
            <a:extLst>
              <a:ext uri="{FF2B5EF4-FFF2-40B4-BE49-F238E27FC236}">
                <a16:creationId xmlns:a16="http://schemas.microsoft.com/office/drawing/2014/main" id="{846175BF-D259-C49D-B746-340886324B66}"/>
              </a:ext>
            </a:extLst>
          </p:cNvPr>
          <p:cNvGraphicFramePr>
            <a:graphicFrameLocks noGrp="1"/>
          </p:cNvGraphicFramePr>
          <p:nvPr>
            <p:extLst>
              <p:ext uri="{D42A27DB-BD31-4B8C-83A1-F6EECF244321}">
                <p14:modId xmlns:p14="http://schemas.microsoft.com/office/powerpoint/2010/main" val="2161210591"/>
              </p:ext>
            </p:extLst>
          </p:nvPr>
        </p:nvGraphicFramePr>
        <p:xfrm>
          <a:off x="1279015" y="1418390"/>
          <a:ext cx="9478613" cy="3543300"/>
        </p:xfrm>
        <a:graphic>
          <a:graphicData uri="http://schemas.openxmlformats.org/drawingml/2006/table">
            <a:tbl>
              <a:tblPr>
                <a:tableStyleId>{29390042-019D-49C1-83D5-C67D43DA1A87}</a:tableStyleId>
              </a:tblPr>
              <a:tblGrid>
                <a:gridCol w="1856210">
                  <a:extLst>
                    <a:ext uri="{9D8B030D-6E8A-4147-A177-3AD203B41FA5}">
                      <a16:colId xmlns:a16="http://schemas.microsoft.com/office/drawing/2014/main" val="2553755048"/>
                    </a:ext>
                  </a:extLst>
                </a:gridCol>
                <a:gridCol w="735132">
                  <a:extLst>
                    <a:ext uri="{9D8B030D-6E8A-4147-A177-3AD203B41FA5}">
                      <a16:colId xmlns:a16="http://schemas.microsoft.com/office/drawing/2014/main" val="3264013497"/>
                    </a:ext>
                  </a:extLst>
                </a:gridCol>
                <a:gridCol w="735132">
                  <a:extLst>
                    <a:ext uri="{9D8B030D-6E8A-4147-A177-3AD203B41FA5}">
                      <a16:colId xmlns:a16="http://schemas.microsoft.com/office/drawing/2014/main" val="3973301893"/>
                    </a:ext>
                  </a:extLst>
                </a:gridCol>
                <a:gridCol w="735132">
                  <a:extLst>
                    <a:ext uri="{9D8B030D-6E8A-4147-A177-3AD203B41FA5}">
                      <a16:colId xmlns:a16="http://schemas.microsoft.com/office/drawing/2014/main" val="2010737222"/>
                    </a:ext>
                  </a:extLst>
                </a:gridCol>
                <a:gridCol w="735132">
                  <a:extLst>
                    <a:ext uri="{9D8B030D-6E8A-4147-A177-3AD203B41FA5}">
                      <a16:colId xmlns:a16="http://schemas.microsoft.com/office/drawing/2014/main" val="1162779117"/>
                    </a:ext>
                  </a:extLst>
                </a:gridCol>
                <a:gridCol w="735132">
                  <a:extLst>
                    <a:ext uri="{9D8B030D-6E8A-4147-A177-3AD203B41FA5}">
                      <a16:colId xmlns:a16="http://schemas.microsoft.com/office/drawing/2014/main" val="1024838505"/>
                    </a:ext>
                  </a:extLst>
                </a:gridCol>
                <a:gridCol w="955672">
                  <a:extLst>
                    <a:ext uri="{9D8B030D-6E8A-4147-A177-3AD203B41FA5}">
                      <a16:colId xmlns:a16="http://schemas.microsoft.com/office/drawing/2014/main" val="338604032"/>
                    </a:ext>
                  </a:extLst>
                </a:gridCol>
                <a:gridCol w="813241">
                  <a:extLst>
                    <a:ext uri="{9D8B030D-6E8A-4147-A177-3AD203B41FA5}">
                      <a16:colId xmlns:a16="http://schemas.microsoft.com/office/drawing/2014/main" val="1330926838"/>
                    </a:ext>
                  </a:extLst>
                </a:gridCol>
                <a:gridCol w="868375">
                  <a:extLst>
                    <a:ext uri="{9D8B030D-6E8A-4147-A177-3AD203B41FA5}">
                      <a16:colId xmlns:a16="http://schemas.microsoft.com/office/drawing/2014/main" val="4053792821"/>
                    </a:ext>
                  </a:extLst>
                </a:gridCol>
                <a:gridCol w="1309455">
                  <a:extLst>
                    <a:ext uri="{9D8B030D-6E8A-4147-A177-3AD203B41FA5}">
                      <a16:colId xmlns:a16="http://schemas.microsoft.com/office/drawing/2014/main" val="1098205637"/>
                    </a:ext>
                  </a:extLst>
                </a:gridCol>
              </a:tblGrid>
              <a:tr h="295275">
                <a:tc>
                  <a:txBody>
                    <a:bodyPr/>
                    <a:lstStyle/>
                    <a:p>
                      <a:pPr algn="ctr" rtl="0" fontAlgn="b"/>
                      <a:r>
                        <a:rPr lang="en-IN" sz="1800" u="none" strike="noStrike">
                          <a:effectLst/>
                          <a:latin typeface="Garamond" panose="02020404030301010803" pitchFamily="18" charset="0"/>
                        </a:rPr>
                        <a:t>Tamilnadu</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2017</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2018</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2019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2020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2021</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2022</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2023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2024</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TOTAL</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619552306"/>
                  </a:ext>
                </a:extLst>
              </a:tr>
              <a:tr h="295275">
                <a:tc>
                  <a:txBody>
                    <a:bodyPr/>
                    <a:lstStyle/>
                    <a:p>
                      <a:pPr algn="l" rtl="0" fontAlgn="b"/>
                      <a:r>
                        <a:rPr lang="en-IN" sz="1800" b="1" u="none" strike="noStrike" dirty="0">
                          <a:effectLst/>
                          <a:latin typeface="Garamond" panose="02020404030301010803" pitchFamily="18" charset="0"/>
                        </a:rPr>
                        <a:t>Building</a:t>
                      </a:r>
                      <a:endParaRPr lang="en-IN" sz="1800" b="1"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ct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136084477"/>
                  </a:ext>
                </a:extLst>
              </a:tr>
              <a:tr h="295275">
                <a:tc>
                  <a:txBody>
                    <a:bodyPr/>
                    <a:lstStyle/>
                    <a:p>
                      <a:pPr algn="l" rtl="0" fontAlgn="b"/>
                      <a:r>
                        <a:rPr lang="en-IN" sz="1800" u="none" strike="noStrike" dirty="0">
                          <a:effectLst/>
                          <a:latin typeface="Garamond" panose="02020404030301010803" pitchFamily="18" charset="0"/>
                        </a:rPr>
                        <a:t>Manual</a:t>
                      </a:r>
                      <a:endParaRPr lang="en-IN" sz="1800" b="0"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243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371</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253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490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439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536</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505</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96</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2,933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625780196"/>
                  </a:ext>
                </a:extLst>
              </a:tr>
              <a:tr h="295275">
                <a:tc>
                  <a:txBody>
                    <a:bodyPr/>
                    <a:lstStyle/>
                    <a:p>
                      <a:pPr algn="l" rtl="0" fontAlgn="b"/>
                      <a:r>
                        <a:rPr lang="en-IN" sz="1800" u="none" strike="noStrike" dirty="0">
                          <a:effectLst/>
                          <a:latin typeface="Garamond" panose="02020404030301010803" pitchFamily="18" charset="0"/>
                        </a:rPr>
                        <a:t>Online</a:t>
                      </a:r>
                      <a:endParaRPr lang="en-IN" sz="1800" b="0"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0</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222</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222</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645776348"/>
                  </a:ext>
                </a:extLst>
              </a:tr>
              <a:tr h="295275">
                <a:tc>
                  <a:txBody>
                    <a:bodyPr/>
                    <a:lstStyle/>
                    <a:p>
                      <a:pPr algn="l" rtl="0" fontAlgn="b"/>
                      <a:r>
                        <a:rPr lang="en-IN" sz="1800" u="none" strike="noStrike">
                          <a:effectLst/>
                          <a:latin typeface="Garamond" panose="02020404030301010803" pitchFamily="18" charset="0"/>
                        </a:rPr>
                        <a:t>TOTAL</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3,155</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060732788"/>
                  </a:ext>
                </a:extLst>
              </a:tr>
              <a:tr h="295275">
                <a:tc>
                  <a:txBody>
                    <a:bodyPr/>
                    <a:lstStyle/>
                    <a:p>
                      <a:pPr algn="l" fontAlgn="b"/>
                      <a:r>
                        <a:rPr lang="en-IN" sz="1100" u="none" strike="noStrike">
                          <a:effectLst/>
                          <a:latin typeface="Garamond" panose="02020404030301010803" pitchFamily="18" charset="0"/>
                        </a:rPr>
                        <a:t> </a:t>
                      </a:r>
                      <a:endParaRPr lang="en-IN" sz="11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dirty="0">
                          <a:effectLst/>
                          <a:latin typeface="Garamond" panose="02020404030301010803" pitchFamily="18" charset="0"/>
                        </a:rPr>
                        <a:t> </a:t>
                      </a:r>
                      <a:endParaRPr lang="en-IN" sz="1800" b="0"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927391053"/>
                  </a:ext>
                </a:extLst>
              </a:tr>
              <a:tr h="295275">
                <a:tc>
                  <a:txBody>
                    <a:bodyPr/>
                    <a:lstStyle/>
                    <a:p>
                      <a:pPr algn="l" rtl="0" fontAlgn="b"/>
                      <a:r>
                        <a:rPr lang="en-IN" sz="1800" b="1" u="none" strike="noStrike" dirty="0">
                          <a:effectLst/>
                          <a:latin typeface="Garamond" panose="02020404030301010803" pitchFamily="18" charset="0"/>
                        </a:rPr>
                        <a:t>Layout</a:t>
                      </a:r>
                      <a:endParaRPr lang="en-IN" sz="1800" b="1"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072352848"/>
                  </a:ext>
                </a:extLst>
              </a:tr>
              <a:tr h="295275">
                <a:tc>
                  <a:txBody>
                    <a:bodyPr/>
                    <a:lstStyle/>
                    <a:p>
                      <a:pPr algn="l" rtl="0" fontAlgn="b"/>
                      <a:r>
                        <a:rPr lang="en-IN" sz="1800" u="none" strike="noStrike">
                          <a:effectLst/>
                          <a:latin typeface="Garamond" panose="02020404030301010803" pitchFamily="18" charset="0"/>
                        </a:rPr>
                        <a:t>Normal</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37</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193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239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265</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533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4,498</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4,824</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3539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14,128</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208964921"/>
                  </a:ext>
                </a:extLst>
              </a:tr>
              <a:tr h="295275">
                <a:tc>
                  <a:txBody>
                    <a:bodyPr/>
                    <a:lstStyle/>
                    <a:p>
                      <a:pPr algn="l" rtl="0" fontAlgn="b"/>
                      <a:r>
                        <a:rPr lang="en-IN" sz="1800" u="none" strike="noStrike">
                          <a:effectLst/>
                          <a:latin typeface="Garamond" panose="02020404030301010803" pitchFamily="18" charset="0"/>
                        </a:rPr>
                        <a:t>Reguralised</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5,303</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89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2677</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8,069</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193239642"/>
                  </a:ext>
                </a:extLst>
              </a:tr>
              <a:tr h="295275">
                <a:tc>
                  <a:txBody>
                    <a:bodyPr/>
                    <a:lstStyle/>
                    <a:p>
                      <a:pPr algn="l" rtl="0" fontAlgn="b"/>
                      <a:r>
                        <a:rPr lang="en-IN" sz="1800" u="none" strike="noStrike" dirty="0">
                          <a:effectLst/>
                          <a:latin typeface="Garamond" panose="02020404030301010803" pitchFamily="18" charset="0"/>
                        </a:rPr>
                        <a:t> </a:t>
                      </a:r>
                      <a:endParaRPr lang="en-IN" sz="1800" b="0"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22,197</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723898945"/>
                  </a:ext>
                </a:extLst>
              </a:tr>
              <a:tr h="295275">
                <a:tc>
                  <a:txBody>
                    <a:bodyPr/>
                    <a:lstStyle/>
                    <a:p>
                      <a:pPr algn="l" rtl="0" fontAlgn="b"/>
                      <a:r>
                        <a:rPr lang="en-IN" sz="1800" u="none" strike="noStrike" dirty="0">
                          <a:effectLst/>
                          <a:latin typeface="Garamond" panose="02020404030301010803" pitchFamily="18" charset="0"/>
                        </a:rPr>
                        <a:t> </a:t>
                      </a:r>
                      <a:endParaRPr lang="en-IN" sz="1800" b="0"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 </a:t>
                      </a:r>
                      <a:endParaRPr lang="en-IN" sz="1800" b="0"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02847110"/>
                  </a:ext>
                </a:extLst>
              </a:tr>
              <a:tr h="295275">
                <a:tc>
                  <a:txBody>
                    <a:bodyPr/>
                    <a:lstStyle/>
                    <a:p>
                      <a:pPr algn="l" rtl="0" fontAlgn="b"/>
                      <a:r>
                        <a:rPr lang="en-IN" sz="1800" u="none" strike="noStrike">
                          <a:effectLst/>
                          <a:latin typeface="Garamond" panose="02020404030301010803" pitchFamily="18" charset="0"/>
                        </a:rPr>
                        <a:t>TOTAL</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280</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564</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492</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755</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972</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10337</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5418</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a:effectLst/>
                          <a:latin typeface="Garamond" panose="02020404030301010803" pitchFamily="18" charset="0"/>
                        </a:rPr>
                        <a:t>6534</a:t>
                      </a:r>
                      <a:endParaRPr lang="en-IN" sz="1800" b="1" i="0" u="none" strike="noStrike">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tc>
                  <a:txBody>
                    <a:bodyPr/>
                    <a:lstStyle/>
                    <a:p>
                      <a:pPr algn="r" rtl="0" fontAlgn="b"/>
                      <a:r>
                        <a:rPr lang="en-IN" sz="1800" u="none" strike="noStrike" dirty="0">
                          <a:effectLst/>
                          <a:latin typeface="Garamond" panose="02020404030301010803" pitchFamily="18" charset="0"/>
                        </a:rPr>
                        <a:t>25,352</a:t>
                      </a:r>
                      <a:endParaRPr lang="en-IN" sz="1800" b="1" i="0" u="none" strike="noStrike" dirty="0">
                        <a:solidFill>
                          <a:srgbClr val="000000"/>
                        </a:solidFill>
                        <a:effectLst/>
                        <a:latin typeface="Garamond" panose="02020404030301010803" pitchFamily="18"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1330739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80A69AA8-4D79-7448-8B29-3BCB245C604E}"/>
            </a:ext>
          </a:extLst>
        </p:cNvPr>
        <p:cNvGrpSpPr/>
        <p:nvPr/>
      </p:nvGrpSpPr>
      <p:grpSpPr>
        <a:xfrm>
          <a:off x="0" y="0"/>
          <a:ext cx="0" cy="0"/>
          <a:chOff x="0" y="0"/>
          <a:chExt cx="0" cy="0"/>
        </a:xfrm>
      </p:grpSpPr>
      <p:sp>
        <p:nvSpPr>
          <p:cNvPr id="155" name="Google Shape;155;p9">
            <a:extLst>
              <a:ext uri="{FF2B5EF4-FFF2-40B4-BE49-F238E27FC236}">
                <a16:creationId xmlns:a16="http://schemas.microsoft.com/office/drawing/2014/main" id="{E57E0540-2530-80FF-D8E9-DF890C1BF36E}"/>
              </a:ext>
            </a:extLst>
          </p:cNvPr>
          <p:cNvSpPr txBox="1">
            <a:spLocks noGrp="1"/>
          </p:cNvSpPr>
          <p:nvPr>
            <p:ph type="title"/>
          </p:nvPr>
        </p:nvSpPr>
        <p:spPr>
          <a:xfrm>
            <a:off x="1290802"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2000"/>
              <a:buFont typeface="Garamond"/>
              <a:buNone/>
            </a:pPr>
            <a:r>
              <a:rPr lang="en-US" sz="2400" b="1" dirty="0">
                <a:solidFill>
                  <a:srgbClr val="FF0000"/>
                </a:solidFill>
                <a:latin typeface="Garamond"/>
                <a:ea typeface="Garamond"/>
                <a:cs typeface="Garamond"/>
                <a:sym typeface="Garamond"/>
              </a:rPr>
              <a:t>TN – RERA STATISTICS- As on 7-11-2024 – Agent Registration</a:t>
            </a:r>
            <a:endParaRPr sz="3600" dirty="0"/>
          </a:p>
        </p:txBody>
      </p:sp>
      <p:graphicFrame>
        <p:nvGraphicFramePr>
          <p:cNvPr id="3" name="Table 2">
            <a:extLst>
              <a:ext uri="{FF2B5EF4-FFF2-40B4-BE49-F238E27FC236}">
                <a16:creationId xmlns:a16="http://schemas.microsoft.com/office/drawing/2014/main" id="{82577EC4-5BB2-0E46-AFE8-920B2F2A3A65}"/>
              </a:ext>
            </a:extLst>
          </p:cNvPr>
          <p:cNvGraphicFramePr>
            <a:graphicFrameLocks noGrp="1"/>
          </p:cNvGraphicFramePr>
          <p:nvPr>
            <p:extLst>
              <p:ext uri="{D42A27DB-BD31-4B8C-83A1-F6EECF244321}">
                <p14:modId xmlns:p14="http://schemas.microsoft.com/office/powerpoint/2010/main" val="2552732622"/>
              </p:ext>
            </p:extLst>
          </p:nvPr>
        </p:nvGraphicFramePr>
        <p:xfrm>
          <a:off x="1290802" y="1255682"/>
          <a:ext cx="9486900" cy="2000250"/>
        </p:xfrm>
        <a:graphic>
          <a:graphicData uri="http://schemas.openxmlformats.org/drawingml/2006/table">
            <a:tbl>
              <a:tblPr>
                <a:tableStyleId>{29390042-019D-49C1-83D5-C67D43DA1A87}</a:tableStyleId>
              </a:tblPr>
              <a:tblGrid>
                <a:gridCol w="1647633">
                  <a:extLst>
                    <a:ext uri="{9D8B030D-6E8A-4147-A177-3AD203B41FA5}">
                      <a16:colId xmlns:a16="http://schemas.microsoft.com/office/drawing/2014/main" val="2906645634"/>
                    </a:ext>
                  </a:extLst>
                </a:gridCol>
                <a:gridCol w="819481">
                  <a:extLst>
                    <a:ext uri="{9D8B030D-6E8A-4147-A177-3AD203B41FA5}">
                      <a16:colId xmlns:a16="http://schemas.microsoft.com/office/drawing/2014/main" val="27850735"/>
                    </a:ext>
                  </a:extLst>
                </a:gridCol>
                <a:gridCol w="819481">
                  <a:extLst>
                    <a:ext uri="{9D8B030D-6E8A-4147-A177-3AD203B41FA5}">
                      <a16:colId xmlns:a16="http://schemas.microsoft.com/office/drawing/2014/main" val="4211360311"/>
                    </a:ext>
                  </a:extLst>
                </a:gridCol>
                <a:gridCol w="819481">
                  <a:extLst>
                    <a:ext uri="{9D8B030D-6E8A-4147-A177-3AD203B41FA5}">
                      <a16:colId xmlns:a16="http://schemas.microsoft.com/office/drawing/2014/main" val="2320381788"/>
                    </a:ext>
                  </a:extLst>
                </a:gridCol>
                <a:gridCol w="819481">
                  <a:extLst>
                    <a:ext uri="{9D8B030D-6E8A-4147-A177-3AD203B41FA5}">
                      <a16:colId xmlns:a16="http://schemas.microsoft.com/office/drawing/2014/main" val="2209174224"/>
                    </a:ext>
                  </a:extLst>
                </a:gridCol>
                <a:gridCol w="819481">
                  <a:extLst>
                    <a:ext uri="{9D8B030D-6E8A-4147-A177-3AD203B41FA5}">
                      <a16:colId xmlns:a16="http://schemas.microsoft.com/office/drawing/2014/main" val="2883108528"/>
                    </a:ext>
                  </a:extLst>
                </a:gridCol>
                <a:gridCol w="819481">
                  <a:extLst>
                    <a:ext uri="{9D8B030D-6E8A-4147-A177-3AD203B41FA5}">
                      <a16:colId xmlns:a16="http://schemas.microsoft.com/office/drawing/2014/main" val="1424675279"/>
                    </a:ext>
                  </a:extLst>
                </a:gridCol>
                <a:gridCol w="819481">
                  <a:extLst>
                    <a:ext uri="{9D8B030D-6E8A-4147-A177-3AD203B41FA5}">
                      <a16:colId xmlns:a16="http://schemas.microsoft.com/office/drawing/2014/main" val="2418615059"/>
                    </a:ext>
                  </a:extLst>
                </a:gridCol>
                <a:gridCol w="819481">
                  <a:extLst>
                    <a:ext uri="{9D8B030D-6E8A-4147-A177-3AD203B41FA5}">
                      <a16:colId xmlns:a16="http://schemas.microsoft.com/office/drawing/2014/main" val="3270070212"/>
                    </a:ext>
                  </a:extLst>
                </a:gridCol>
                <a:gridCol w="1283419">
                  <a:extLst>
                    <a:ext uri="{9D8B030D-6E8A-4147-A177-3AD203B41FA5}">
                      <a16:colId xmlns:a16="http://schemas.microsoft.com/office/drawing/2014/main" val="228062725"/>
                    </a:ext>
                  </a:extLst>
                </a:gridCol>
              </a:tblGrid>
              <a:tr h="666750">
                <a:tc>
                  <a:txBody>
                    <a:bodyPr/>
                    <a:lstStyle/>
                    <a:p>
                      <a:pPr algn="ctr" rtl="0" fontAlgn="b"/>
                      <a:r>
                        <a:rPr lang="en-IN" sz="2000" b="1" u="none" strike="noStrike" dirty="0" err="1">
                          <a:effectLst/>
                          <a:latin typeface="Garamond" panose="02020404030301010803" pitchFamily="18" charset="0"/>
                        </a:rPr>
                        <a:t>Tamilnadu</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2017</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2018</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a:effectLst/>
                          <a:latin typeface="Garamond" panose="02020404030301010803" pitchFamily="18" charset="0"/>
                        </a:rPr>
                        <a:t>2019</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2020</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2021</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2022</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2023</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2024</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rtl="0" fontAlgn="b"/>
                      <a:r>
                        <a:rPr lang="en-IN" sz="2000" b="1" u="none" strike="noStrike" dirty="0">
                          <a:effectLst/>
                          <a:latin typeface="Garamond" panose="02020404030301010803" pitchFamily="18" charset="0"/>
                        </a:rPr>
                        <a:t>TOTAL</a:t>
                      </a:r>
                      <a:endParaRPr lang="en-IN" sz="20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028960851"/>
                  </a:ext>
                </a:extLst>
              </a:tr>
              <a:tr h="333375">
                <a:tc>
                  <a:txBody>
                    <a:bodyPr/>
                    <a:lstStyle/>
                    <a:p>
                      <a:pPr algn="l" rtl="0" fontAlgn="b"/>
                      <a:r>
                        <a:rPr lang="en-IN" sz="2000" u="none" strike="noStrike">
                          <a:effectLst/>
                          <a:latin typeface="Garamond" panose="02020404030301010803" pitchFamily="18" charset="0"/>
                        </a:rPr>
                        <a:t>Manual</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u="none" strike="noStrike">
                          <a:effectLst/>
                          <a:latin typeface="Garamond" panose="02020404030301010803" pitchFamily="18" charset="0"/>
                        </a:rPr>
                        <a:t>48</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u="none" strike="noStrike">
                          <a:effectLst/>
                          <a:latin typeface="Garamond" panose="02020404030301010803" pitchFamily="18" charset="0"/>
                        </a:rPr>
                        <a:t>96</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u="none" strike="noStrike">
                          <a:effectLst/>
                          <a:latin typeface="Garamond" panose="02020404030301010803" pitchFamily="18" charset="0"/>
                        </a:rPr>
                        <a:t>688</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u="none" strike="noStrike">
                          <a:effectLst/>
                          <a:latin typeface="Garamond" panose="02020404030301010803" pitchFamily="18" charset="0"/>
                        </a:rPr>
                        <a:t>240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u="none" strike="noStrike">
                          <a:effectLst/>
                          <a:latin typeface="Garamond" panose="02020404030301010803" pitchFamily="18" charset="0"/>
                        </a:rPr>
                        <a:t>1072</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736842344"/>
                  </a:ext>
                </a:extLst>
              </a:tr>
              <a:tr h="333375">
                <a:tc>
                  <a:txBody>
                    <a:bodyPr/>
                    <a:lstStyle/>
                    <a:p>
                      <a:pPr algn="l" rtl="0" fontAlgn="b"/>
                      <a:r>
                        <a:rPr lang="en-IN" sz="2000" u="none" strike="noStrike">
                          <a:effectLst/>
                          <a:latin typeface="Garamond" panose="02020404030301010803" pitchFamily="18" charset="0"/>
                        </a:rPr>
                        <a:t>Online</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gridSpan="4">
                  <a:txBody>
                    <a:bodyPr/>
                    <a:lstStyle/>
                    <a:p>
                      <a:pPr algn="ctr" rtl="0" fontAlgn="b"/>
                      <a:r>
                        <a:rPr lang="en-IN" sz="2000" u="none" strike="noStrike">
                          <a:effectLst/>
                          <a:latin typeface="Garamond" panose="02020404030301010803" pitchFamily="18" charset="0"/>
                        </a:rPr>
                        <a:t>1839</a:t>
                      </a:r>
                      <a:endParaRPr lang="en-IN" sz="2000" b="0" i="0" u="none" strike="noStrike">
                        <a:solidFill>
                          <a:srgbClr val="000000"/>
                        </a:solidFill>
                        <a:effectLst/>
                        <a:latin typeface="Garamond" panose="02020404030301010803" pitchFamily="18"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r" rtl="0" fontAlgn="b"/>
                      <a:r>
                        <a:rPr lang="en-IN" sz="2000" u="none" strike="noStrike">
                          <a:effectLst/>
                          <a:latin typeface="Garamond" panose="02020404030301010803" pitchFamily="18" charset="0"/>
                        </a:rPr>
                        <a:t>1839</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401070055"/>
                  </a:ext>
                </a:extLst>
              </a:tr>
              <a:tr h="333375">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rtl="0" fontAlgn="b"/>
                      <a:r>
                        <a:rPr lang="en-IN" sz="2000" u="none" strike="noStrike">
                          <a:effectLst/>
                          <a:latin typeface="Garamond" panose="02020404030301010803" pitchFamily="18" charset="0"/>
                        </a:rPr>
                        <a:t> </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866257258"/>
                  </a:ext>
                </a:extLst>
              </a:tr>
              <a:tr h="333375">
                <a:tc>
                  <a:txBody>
                    <a:bodyPr/>
                    <a:lstStyle/>
                    <a:p>
                      <a:pPr algn="l" rtl="0" fontAlgn="b"/>
                      <a:r>
                        <a:rPr lang="en-IN" sz="2000" b="1" u="none" strike="noStrike" dirty="0">
                          <a:effectLst/>
                          <a:latin typeface="Garamond" panose="02020404030301010803" pitchFamily="18" charset="0"/>
                        </a:rPr>
                        <a:t>TOTAL</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48</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a:effectLst/>
                          <a:latin typeface="Garamond" panose="02020404030301010803" pitchFamily="18" charset="0"/>
                        </a:rPr>
                        <a:t>96</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688</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240</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1839</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0</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0</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0</a:t>
                      </a:r>
                      <a:endParaRPr lang="en-IN" sz="20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rtl="0" fontAlgn="b"/>
                      <a:r>
                        <a:rPr lang="en-IN" sz="2000" b="1" u="none" strike="noStrike" dirty="0">
                          <a:effectLst/>
                          <a:latin typeface="Garamond" panose="02020404030301010803" pitchFamily="18" charset="0"/>
                        </a:rPr>
                        <a:t>2911</a:t>
                      </a:r>
                      <a:endParaRPr lang="en-IN" sz="20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024102323"/>
                  </a:ext>
                </a:extLst>
              </a:tr>
            </a:tbl>
          </a:graphicData>
        </a:graphic>
      </p:graphicFrame>
    </p:spTree>
    <p:extLst>
      <p:ext uri="{BB962C8B-B14F-4D97-AF65-F5344CB8AC3E}">
        <p14:creationId xmlns:p14="http://schemas.microsoft.com/office/powerpoint/2010/main" val="47562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5"/>
          <p:cNvSpPr txBox="1">
            <a:spLocks noGrp="1"/>
          </p:cNvSpPr>
          <p:nvPr>
            <p:ph type="title"/>
          </p:nvPr>
        </p:nvSpPr>
        <p:spPr>
          <a:xfrm>
            <a:off x="1396239" y="102707"/>
            <a:ext cx="9486900" cy="702446"/>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ACCOUNTABILITY OF PROFESSIONALS</a:t>
            </a:r>
            <a:endParaRPr dirty="0"/>
          </a:p>
        </p:txBody>
      </p:sp>
      <p:sp>
        <p:nvSpPr>
          <p:cNvPr id="512" name="Google Shape;512;p45"/>
          <p:cNvSpPr txBox="1">
            <a:spLocks noGrp="1"/>
          </p:cNvSpPr>
          <p:nvPr>
            <p:ph type="body" idx="1"/>
          </p:nvPr>
        </p:nvSpPr>
        <p:spPr>
          <a:xfrm>
            <a:off x="1396238" y="107403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ct val="70000"/>
              <a:buNone/>
            </a:pPr>
            <a:r>
              <a:rPr lang="en-US" sz="1800" b="1" dirty="0">
                <a:latin typeface="Garamond" panose="02020404030301010803" pitchFamily="18" charset="0"/>
                <a:ea typeface="Garamond"/>
                <a:cs typeface="Garamond"/>
                <a:sym typeface="Garamond"/>
              </a:rPr>
              <a:t>BOMBAY HC : 2</a:t>
            </a:r>
            <a:r>
              <a:rPr lang="en-US" sz="1800" b="1" baseline="30000" dirty="0">
                <a:latin typeface="Garamond" panose="02020404030301010803" pitchFamily="18" charset="0"/>
                <a:ea typeface="Garamond"/>
                <a:cs typeface="Garamond"/>
                <a:sym typeface="Garamond"/>
              </a:rPr>
              <a:t>nd</a:t>
            </a:r>
            <a:r>
              <a:rPr lang="en-US" sz="1800" b="1" dirty="0">
                <a:latin typeface="Garamond" panose="02020404030301010803" pitchFamily="18" charset="0"/>
                <a:ea typeface="Garamond"/>
                <a:cs typeface="Garamond"/>
                <a:sym typeface="Garamond"/>
              </a:rPr>
              <a:t>  APPEAL 13781 of 2018</a:t>
            </a:r>
            <a:endParaRPr sz="1800" dirty="0">
              <a:latin typeface="Garamond" panose="02020404030301010803" pitchFamily="18" charset="0"/>
            </a:endParaRPr>
          </a:p>
          <a:p>
            <a:pPr marL="0" lvl="0" indent="0" algn="ctr" rtl="0">
              <a:lnSpc>
                <a:spcPct val="100000"/>
              </a:lnSpc>
              <a:spcBef>
                <a:spcPts val="392"/>
              </a:spcBef>
              <a:spcAft>
                <a:spcPts val="0"/>
              </a:spcAft>
              <a:buClr>
                <a:schemeClr val="dk2"/>
              </a:buClr>
              <a:buSzPct val="70000"/>
              <a:buNone/>
            </a:pPr>
            <a:r>
              <a:rPr lang="en-US" sz="1800" b="1" dirty="0">
                <a:latin typeface="Garamond" panose="02020404030301010803" pitchFamily="18" charset="0"/>
                <a:ea typeface="Garamond"/>
                <a:cs typeface="Garamond"/>
                <a:sym typeface="Garamond"/>
              </a:rPr>
              <a:t>M/s Sea Princess Realty   Vs  Allottees</a:t>
            </a:r>
            <a:endParaRPr sz="1800" dirty="0">
              <a:latin typeface="Garamond" panose="02020404030301010803" pitchFamily="18" charset="0"/>
            </a:endParaRPr>
          </a:p>
          <a:p>
            <a:pPr marL="0" lvl="0" indent="0" algn="ctr" rtl="0">
              <a:lnSpc>
                <a:spcPct val="100000"/>
              </a:lnSpc>
              <a:spcBef>
                <a:spcPts val="392"/>
              </a:spcBef>
              <a:spcAft>
                <a:spcPts val="0"/>
              </a:spcAft>
              <a:buClr>
                <a:schemeClr val="dk2"/>
              </a:buClr>
              <a:buSzPct val="70000"/>
              <a:buNone/>
            </a:pPr>
            <a:r>
              <a:rPr lang="en-US" sz="1800" b="1" dirty="0">
                <a:latin typeface="Garamond" panose="02020404030301010803" pitchFamily="18" charset="0"/>
                <a:ea typeface="Garamond"/>
                <a:cs typeface="Garamond"/>
                <a:sym typeface="Garamond"/>
              </a:rPr>
              <a:t>	Project : </a:t>
            </a:r>
            <a:r>
              <a:rPr lang="en-US" sz="1800" b="1" dirty="0" err="1">
                <a:latin typeface="Garamond" panose="02020404030301010803" pitchFamily="18" charset="0"/>
                <a:ea typeface="Garamond"/>
                <a:cs typeface="Garamond"/>
                <a:sym typeface="Garamond"/>
              </a:rPr>
              <a:t>Gundecha</a:t>
            </a:r>
            <a:r>
              <a:rPr lang="en-US" sz="1800" b="1" dirty="0">
                <a:latin typeface="Garamond" panose="02020404030301010803" pitchFamily="18" charset="0"/>
                <a:ea typeface="Garamond"/>
                <a:cs typeface="Garamond"/>
                <a:sym typeface="Garamond"/>
              </a:rPr>
              <a:t> Trillium</a:t>
            </a:r>
            <a:endParaRPr sz="1800" dirty="0">
              <a:latin typeface="Garamond" panose="02020404030301010803" pitchFamily="18" charset="0"/>
            </a:endParaRPr>
          </a:p>
          <a:p>
            <a:pPr marL="0" lvl="0" indent="0" algn="ctr" rtl="0">
              <a:lnSpc>
                <a:spcPct val="100000"/>
              </a:lnSpc>
              <a:spcBef>
                <a:spcPts val="392"/>
              </a:spcBef>
              <a:spcAft>
                <a:spcPts val="0"/>
              </a:spcAft>
              <a:buClr>
                <a:schemeClr val="dk2"/>
              </a:buClr>
              <a:buSzPct val="70000"/>
              <a:buNone/>
            </a:pPr>
            <a:r>
              <a:rPr lang="en-US" sz="1800" b="1" dirty="0">
                <a:latin typeface="Garamond" panose="02020404030301010803" pitchFamily="18" charset="0"/>
                <a:ea typeface="Garamond"/>
                <a:cs typeface="Garamond"/>
                <a:sym typeface="Garamond"/>
              </a:rPr>
              <a:t>	</a:t>
            </a:r>
            <a:r>
              <a:rPr lang="en-US" sz="1800" b="1" dirty="0">
                <a:solidFill>
                  <a:schemeClr val="dk1"/>
                </a:solidFill>
                <a:latin typeface="Garamond" panose="02020404030301010803" pitchFamily="18" charset="0"/>
                <a:ea typeface="Garamond"/>
                <a:cs typeface="Garamond"/>
                <a:sym typeface="Garamond"/>
              </a:rPr>
              <a:t>Possession Date : 31st December, 2016 </a:t>
            </a:r>
            <a:endParaRPr sz="1800" dirty="0">
              <a:latin typeface="Garamond" panose="02020404030301010803" pitchFamily="18" charset="0"/>
            </a:endParaRPr>
          </a:p>
          <a:p>
            <a:pPr marL="0" lvl="0" indent="0" algn="ctr" rtl="0">
              <a:lnSpc>
                <a:spcPct val="100000"/>
              </a:lnSpc>
              <a:spcBef>
                <a:spcPts val="392"/>
              </a:spcBef>
              <a:spcAft>
                <a:spcPts val="0"/>
              </a:spcAft>
              <a:buClr>
                <a:schemeClr val="dk1"/>
              </a:buClr>
              <a:buSzPct val="70000"/>
              <a:buNone/>
            </a:pPr>
            <a:r>
              <a:rPr lang="en-US" sz="1800" b="1" dirty="0" err="1">
                <a:solidFill>
                  <a:schemeClr val="dk1"/>
                </a:solidFill>
                <a:latin typeface="Garamond" panose="02020404030301010803" pitchFamily="18" charset="0"/>
                <a:ea typeface="Garamond"/>
                <a:cs typeface="Garamond"/>
                <a:sym typeface="Garamond"/>
              </a:rPr>
              <a:t>MahaRERA</a:t>
            </a:r>
            <a:r>
              <a:rPr lang="en-US" sz="1800" b="1" dirty="0">
                <a:solidFill>
                  <a:schemeClr val="dk1"/>
                </a:solidFill>
                <a:latin typeface="Garamond" panose="02020404030301010803" pitchFamily="18" charset="0"/>
                <a:ea typeface="Garamond"/>
                <a:cs typeface="Garamond"/>
                <a:sym typeface="Garamond"/>
              </a:rPr>
              <a:t> order: 16.01.2018, </a:t>
            </a:r>
            <a:endParaRPr sz="1800" dirty="0">
              <a:latin typeface="Garamond" panose="02020404030301010803" pitchFamily="18" charset="0"/>
            </a:endParaRPr>
          </a:p>
          <a:p>
            <a:pPr marL="0" lvl="0" indent="0" algn="ctr" rtl="0">
              <a:lnSpc>
                <a:spcPct val="100000"/>
              </a:lnSpc>
              <a:spcBef>
                <a:spcPts val="392"/>
              </a:spcBef>
              <a:spcAft>
                <a:spcPts val="0"/>
              </a:spcAft>
              <a:buClr>
                <a:schemeClr val="dk1"/>
              </a:buClr>
              <a:buSzPct val="70000"/>
              <a:buNone/>
            </a:pPr>
            <a:r>
              <a:rPr lang="en-US" sz="1800" b="1" dirty="0">
                <a:solidFill>
                  <a:schemeClr val="dk1"/>
                </a:solidFill>
                <a:latin typeface="Garamond" panose="02020404030301010803" pitchFamily="18" charset="0"/>
                <a:ea typeface="Garamond"/>
                <a:cs typeface="Garamond"/>
                <a:sym typeface="Garamond"/>
              </a:rPr>
              <a:t>Decided - Interest for 6 months</a:t>
            </a:r>
            <a:endParaRPr sz="1800" dirty="0">
              <a:latin typeface="Garamond" panose="02020404030301010803" pitchFamily="18" charset="0"/>
            </a:endParaRPr>
          </a:p>
          <a:p>
            <a:pPr marL="0" lvl="0" indent="0" algn="ctr" rtl="0">
              <a:lnSpc>
                <a:spcPct val="100000"/>
              </a:lnSpc>
              <a:spcBef>
                <a:spcPts val="392"/>
              </a:spcBef>
              <a:spcAft>
                <a:spcPts val="0"/>
              </a:spcAft>
              <a:buClr>
                <a:schemeClr val="dk1"/>
              </a:buClr>
              <a:buSzPct val="70000"/>
              <a:buNone/>
            </a:pPr>
            <a:r>
              <a:rPr lang="en-US" sz="1800" b="1" dirty="0" err="1">
                <a:solidFill>
                  <a:schemeClr val="dk1"/>
                </a:solidFill>
                <a:latin typeface="Garamond" panose="02020404030301010803" pitchFamily="18" charset="0"/>
                <a:ea typeface="Garamond"/>
                <a:cs typeface="Garamond"/>
                <a:sym typeface="Garamond"/>
              </a:rPr>
              <a:t>MahaREAT</a:t>
            </a:r>
            <a:r>
              <a:rPr lang="en-US" sz="1800" b="1" dirty="0">
                <a:solidFill>
                  <a:schemeClr val="dk1"/>
                </a:solidFill>
                <a:latin typeface="Garamond" panose="02020404030301010803" pitchFamily="18" charset="0"/>
                <a:ea typeface="Garamond"/>
                <a:cs typeface="Garamond"/>
                <a:sym typeface="Garamond"/>
              </a:rPr>
              <a:t> order : 4th April, 2018</a:t>
            </a:r>
            <a:endParaRPr sz="1800" dirty="0">
              <a:latin typeface="Garamond" panose="02020404030301010803" pitchFamily="18" charset="0"/>
            </a:endParaRPr>
          </a:p>
          <a:p>
            <a:pPr marL="0" lvl="0" indent="0" algn="l" rtl="0">
              <a:lnSpc>
                <a:spcPct val="100000"/>
              </a:lnSpc>
              <a:spcBef>
                <a:spcPts val="392"/>
              </a:spcBef>
              <a:spcAft>
                <a:spcPts val="0"/>
              </a:spcAft>
              <a:buClr>
                <a:schemeClr val="dk2"/>
              </a:buClr>
              <a:buSzPct val="70000"/>
              <a:buNone/>
            </a:pPr>
            <a:endParaRPr sz="1800" b="1" dirty="0">
              <a:latin typeface="Garamond" panose="02020404030301010803" pitchFamily="18" charset="0"/>
              <a:ea typeface="Garamond"/>
              <a:cs typeface="Garamond"/>
              <a:sym typeface="Garamond"/>
            </a:endParaRPr>
          </a:p>
          <a:p>
            <a:pPr marL="514350" lvl="0" indent="-514350" algn="l" rtl="0">
              <a:lnSpc>
                <a:spcPct val="100000"/>
              </a:lnSpc>
              <a:spcBef>
                <a:spcPts val="392"/>
              </a:spcBef>
              <a:spcAft>
                <a:spcPts val="0"/>
              </a:spcAft>
              <a:buClr>
                <a:schemeClr val="dk1"/>
              </a:buClr>
              <a:buSzPct val="70000"/>
              <a:buFont typeface="Sorts Mill Goudy"/>
              <a:buAutoNum type="arabicPeriod"/>
            </a:pPr>
            <a:r>
              <a:rPr lang="en-US" sz="1800" b="1" dirty="0">
                <a:solidFill>
                  <a:schemeClr val="dk1"/>
                </a:solidFill>
                <a:latin typeface="Garamond" panose="02020404030301010803" pitchFamily="18" charset="0"/>
                <a:ea typeface="Garamond"/>
                <a:cs typeface="Garamond"/>
                <a:sym typeface="Garamond"/>
              </a:rPr>
              <a:t>Conducted joint inspection &amp; Allowed claim for interest for 1 year without relying on the certificate issued by the Architect which gave another date of completion.</a:t>
            </a:r>
            <a:endParaRPr sz="1800" dirty="0">
              <a:latin typeface="Garamond" panose="02020404030301010803" pitchFamily="18" charset="0"/>
            </a:endParaRPr>
          </a:p>
          <a:p>
            <a:pPr marL="514350" lvl="0" indent="-514350" algn="l" rtl="0">
              <a:lnSpc>
                <a:spcPct val="100000"/>
              </a:lnSpc>
              <a:spcBef>
                <a:spcPts val="392"/>
              </a:spcBef>
              <a:spcAft>
                <a:spcPts val="0"/>
              </a:spcAft>
              <a:buClr>
                <a:schemeClr val="dk1"/>
              </a:buClr>
              <a:buSzPct val="70000"/>
              <a:buFont typeface="Sorts Mill Goudy"/>
              <a:buAutoNum type="arabicPeriod"/>
            </a:pPr>
            <a:r>
              <a:rPr lang="en-US" sz="1800" b="1" dirty="0">
                <a:solidFill>
                  <a:schemeClr val="dk1"/>
                </a:solidFill>
                <a:latin typeface="Garamond" panose="02020404030301010803" pitchFamily="18" charset="0"/>
                <a:ea typeface="Garamond"/>
                <a:cs typeface="Garamond"/>
                <a:sym typeface="Garamond"/>
              </a:rPr>
              <a:t>Action against Architect for issuing wrong certificate of completion</a:t>
            </a:r>
            <a:endParaRPr sz="1800" dirty="0">
              <a:latin typeface="Garamond" panose="02020404030301010803" pitchFamily="18" charset="0"/>
            </a:endParaRPr>
          </a:p>
          <a:p>
            <a:pPr marL="0" lvl="0" indent="0" algn="l" rtl="0">
              <a:lnSpc>
                <a:spcPct val="100000"/>
              </a:lnSpc>
              <a:spcBef>
                <a:spcPts val="392"/>
              </a:spcBef>
              <a:spcAft>
                <a:spcPts val="0"/>
              </a:spcAft>
              <a:buClr>
                <a:schemeClr val="dk2"/>
              </a:buClr>
              <a:buSzPct val="70000"/>
              <a:buNone/>
            </a:pPr>
            <a:endParaRPr sz="1800" b="1" dirty="0">
              <a:solidFill>
                <a:schemeClr val="dk1"/>
              </a:solidFill>
              <a:latin typeface="Garamond" panose="02020404030301010803" pitchFamily="18" charset="0"/>
              <a:ea typeface="Garamond"/>
              <a:cs typeface="Garamond"/>
              <a:sym typeface="Garamond"/>
            </a:endParaRPr>
          </a:p>
          <a:p>
            <a:pPr marL="0" lvl="0" indent="0" algn="ctr" rtl="0">
              <a:lnSpc>
                <a:spcPct val="100000"/>
              </a:lnSpc>
              <a:spcBef>
                <a:spcPts val="392"/>
              </a:spcBef>
              <a:spcAft>
                <a:spcPts val="0"/>
              </a:spcAft>
              <a:buClr>
                <a:schemeClr val="dk1"/>
              </a:buClr>
              <a:buSzPct val="70000"/>
              <a:buNone/>
            </a:pPr>
            <a:r>
              <a:rPr lang="en-US" sz="1800" b="1" dirty="0">
                <a:solidFill>
                  <a:schemeClr val="dk1"/>
                </a:solidFill>
                <a:latin typeface="Garamond" panose="02020404030301010803" pitchFamily="18" charset="0"/>
                <a:ea typeface="Garamond"/>
                <a:cs typeface="Garamond"/>
                <a:sym typeface="Garamond"/>
              </a:rPr>
              <a:t>Order for payment of interest on Delayed possession for 1 year. </a:t>
            </a:r>
            <a:endParaRPr sz="1800" b="1" dirty="0">
              <a:solidFill>
                <a:schemeClr val="dk1"/>
              </a:solidFill>
              <a:latin typeface="Garamond" panose="02020404030301010803" pitchFamily="18" charset="0"/>
              <a:ea typeface="Garamond"/>
              <a:cs typeface="Garamond"/>
              <a:sym typeface="Garamond"/>
            </a:endParaRPr>
          </a:p>
          <a:p>
            <a:pPr marL="514350" lvl="0" indent="-427228" algn="l" rtl="0">
              <a:lnSpc>
                <a:spcPct val="100000"/>
              </a:lnSpc>
              <a:spcBef>
                <a:spcPts val="392"/>
              </a:spcBef>
              <a:spcAft>
                <a:spcPts val="0"/>
              </a:spcAft>
              <a:buClr>
                <a:schemeClr val="dk2"/>
              </a:buClr>
              <a:buSzPct val="70000"/>
              <a:buFont typeface="Sorts Mill Goudy"/>
              <a:buNone/>
            </a:pPr>
            <a:endParaRPr sz="1800" b="1" dirty="0">
              <a:solidFill>
                <a:srgbClr val="FF0000"/>
              </a:solidFill>
              <a:latin typeface="Garamond" panose="02020404030301010803" pitchFamily="18" charset="0"/>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2"/>
          <p:cNvSpPr txBox="1">
            <a:spLocks noGrp="1"/>
          </p:cNvSpPr>
          <p:nvPr>
            <p:ph type="title"/>
          </p:nvPr>
        </p:nvSpPr>
        <p:spPr>
          <a:xfrm>
            <a:off x="1352550" y="64008"/>
            <a:ext cx="9917570" cy="6174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000" b="1" u="sng" dirty="0">
                <a:latin typeface="Garamond"/>
                <a:ea typeface="Garamond"/>
                <a:cs typeface="Garamond"/>
                <a:sym typeface="Garamond"/>
              </a:rPr>
              <a:t>RERA RULES CANNOT BE IN DEROGATION OF THE ACT </a:t>
            </a:r>
            <a:endParaRPr sz="2000" b="1" dirty="0">
              <a:latin typeface="Garamond"/>
              <a:ea typeface="Garamond"/>
              <a:cs typeface="Garamond"/>
              <a:sym typeface="Garamond"/>
            </a:endParaRPr>
          </a:p>
        </p:txBody>
      </p:sp>
      <p:sp>
        <p:nvSpPr>
          <p:cNvPr id="360" name="Google Shape;360;p22"/>
          <p:cNvSpPr txBox="1"/>
          <p:nvPr/>
        </p:nvSpPr>
        <p:spPr>
          <a:xfrm>
            <a:off x="1352550" y="887069"/>
            <a:ext cx="9917570" cy="463511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panose="02020404030301010803" pitchFamily="18" charset="0"/>
                <a:ea typeface="Garamond"/>
                <a:cs typeface="Garamond"/>
                <a:sym typeface="Garamond"/>
              </a:rPr>
              <a:t>2020 SCC ONINE MAD 20120 4 LW 865</a:t>
            </a:r>
            <a:endParaRPr dirty="0">
              <a:latin typeface="Garamond" panose="02020404030301010803" pitchFamily="18" charset="0"/>
            </a:endParaRPr>
          </a:p>
          <a:p>
            <a:pPr marL="0" marR="0" lvl="0" indent="0" algn="ctr" rtl="0">
              <a:spcBef>
                <a:spcPts val="560"/>
              </a:spcBef>
              <a:spcAft>
                <a:spcPts val="0"/>
              </a:spcAft>
              <a:buNone/>
            </a:pPr>
            <a:r>
              <a:rPr lang="en-US" sz="2800" b="1" dirty="0">
                <a:solidFill>
                  <a:schemeClr val="dk1"/>
                </a:solidFill>
                <a:latin typeface="Garamond" panose="02020404030301010803" pitchFamily="18" charset="0"/>
                <a:ea typeface="Garamond"/>
                <a:cs typeface="Garamond"/>
                <a:sym typeface="Garamond"/>
              </a:rPr>
              <a:t>MADRAS HIGH COURT </a:t>
            </a:r>
            <a:endParaRPr dirty="0">
              <a:latin typeface="Garamond" panose="02020404030301010803" pitchFamily="18" charset="0"/>
            </a:endParaRPr>
          </a:p>
          <a:p>
            <a:pPr marL="0" marR="0" lvl="0" indent="0" algn="l" rtl="0">
              <a:spcBef>
                <a:spcPts val="560"/>
              </a:spcBef>
              <a:spcAft>
                <a:spcPts val="0"/>
              </a:spcAft>
              <a:buNone/>
            </a:pPr>
            <a:endParaRPr sz="2800" b="1" dirty="0">
              <a:solidFill>
                <a:schemeClr val="dk1"/>
              </a:solidFill>
              <a:latin typeface="Garamond" panose="02020404030301010803" pitchFamily="18" charset="0"/>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SUBHASHINI THULASIRAM vs SPR &amp; RG CONSTRUCTIONS PVT LTD.,</a:t>
            </a:r>
            <a:endParaRPr dirty="0">
              <a:latin typeface="Garamond" panose="02020404030301010803" pitchFamily="18" charset="0"/>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Held:</a:t>
            </a:r>
            <a:endParaRPr dirty="0">
              <a:latin typeface="Garamond" panose="02020404030301010803" pitchFamily="18" charset="0"/>
            </a:endParaRPr>
          </a:p>
          <a:p>
            <a:pPr marL="0" marR="0" lvl="0" indent="0" algn="just" rtl="0">
              <a:spcBef>
                <a:spcPts val="400"/>
              </a:spcBef>
              <a:spcAft>
                <a:spcPts val="0"/>
              </a:spcAft>
              <a:buNone/>
            </a:pPr>
            <a:r>
              <a:rPr lang="en-US" sz="2000" dirty="0">
                <a:solidFill>
                  <a:schemeClr val="dk1"/>
                </a:solidFill>
                <a:latin typeface="Garamond" panose="02020404030301010803" pitchFamily="18" charset="0"/>
                <a:ea typeface="Garamond"/>
                <a:cs typeface="Garamond"/>
                <a:sym typeface="Garamond"/>
              </a:rPr>
              <a:t>It is well settled law that the parent Act will prevail over the rules and there cannot be rules contrary to Act. Assuming Rule 2 (h) (ii) gives some relief to the 1</a:t>
            </a:r>
            <a:r>
              <a:rPr lang="en-US" sz="2000" baseline="30000" dirty="0">
                <a:solidFill>
                  <a:schemeClr val="dk1"/>
                </a:solidFill>
                <a:latin typeface="Garamond" panose="02020404030301010803" pitchFamily="18" charset="0"/>
                <a:ea typeface="Garamond"/>
                <a:cs typeface="Garamond"/>
                <a:sym typeface="Garamond"/>
              </a:rPr>
              <a:t>st</a:t>
            </a:r>
            <a:r>
              <a:rPr lang="en-US" sz="2000" dirty="0">
                <a:solidFill>
                  <a:schemeClr val="dk1"/>
                </a:solidFill>
                <a:latin typeface="Garamond" panose="02020404030301010803" pitchFamily="18" charset="0"/>
                <a:ea typeface="Garamond"/>
                <a:cs typeface="Garamond"/>
                <a:sym typeface="Garamond"/>
              </a:rPr>
              <a:t> Respondent , it is contrary to Section 3 of the Act. When the Act has come into force on 01-05-2017, the first respondent should have complied with. The principle that the subordinate legislation cannot be in violation of the Act is supported by following decisions of the Apex Court :</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Ramesh Mehta V </a:t>
            </a:r>
            <a:r>
              <a:rPr lang="en-US" sz="2000" dirty="0" err="1">
                <a:solidFill>
                  <a:schemeClr val="dk1"/>
                </a:solidFill>
                <a:latin typeface="Garamond" panose="02020404030301010803" pitchFamily="18" charset="0"/>
                <a:ea typeface="Garamond"/>
                <a:cs typeface="Garamond"/>
                <a:sym typeface="Garamond"/>
              </a:rPr>
              <a:t>Sanwal</a:t>
            </a:r>
            <a:r>
              <a:rPr lang="en-US" sz="2000" dirty="0">
                <a:solidFill>
                  <a:schemeClr val="dk1"/>
                </a:solidFill>
                <a:latin typeface="Garamond" panose="02020404030301010803" pitchFamily="18" charset="0"/>
                <a:ea typeface="Garamond"/>
                <a:cs typeface="Garamond"/>
                <a:sym typeface="Garamond"/>
              </a:rPr>
              <a:t> Chand </a:t>
            </a:r>
            <a:r>
              <a:rPr lang="en-US" sz="2000" dirty="0" err="1">
                <a:solidFill>
                  <a:schemeClr val="dk1"/>
                </a:solidFill>
                <a:latin typeface="Garamond" panose="02020404030301010803" pitchFamily="18" charset="0"/>
                <a:ea typeface="Garamond"/>
                <a:cs typeface="Garamond"/>
                <a:sym typeface="Garamond"/>
              </a:rPr>
              <a:t>Singhvi</a:t>
            </a:r>
            <a:r>
              <a:rPr lang="en-US" sz="2000" dirty="0">
                <a:solidFill>
                  <a:schemeClr val="dk1"/>
                </a:solidFill>
                <a:latin typeface="Garamond" panose="02020404030301010803" pitchFamily="18" charset="0"/>
                <a:ea typeface="Garamond"/>
                <a:cs typeface="Garamond"/>
                <a:sym typeface="Garamond"/>
              </a:rPr>
              <a:t> (2004) 5 SCC 409</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Global Energy Ltd v Central Electricity Regulation Commission (2009) 15 SCC 570 </a:t>
            </a:r>
            <a:endParaRPr dirty="0">
              <a:latin typeface="Garamond" panose="020204040303010108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3"/>
          <p:cNvSpPr txBox="1">
            <a:spLocks noGrp="1"/>
          </p:cNvSpPr>
          <p:nvPr>
            <p:ph type="title"/>
          </p:nvPr>
        </p:nvSpPr>
        <p:spPr>
          <a:xfrm>
            <a:off x="1352550" y="64008"/>
            <a:ext cx="9917570" cy="9326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000" b="1" u="sng">
                <a:latin typeface="Garamond"/>
                <a:ea typeface="Garamond"/>
                <a:cs typeface="Garamond"/>
                <a:sym typeface="Garamond"/>
              </a:rPr>
              <a:t>REGISTRATION OF THE PROJECT EXEMPTED UNDER RULES </a:t>
            </a:r>
            <a:endParaRPr sz="2000" b="1">
              <a:latin typeface="Garamond"/>
              <a:ea typeface="Garamond"/>
              <a:cs typeface="Garamond"/>
              <a:sym typeface="Garamond"/>
            </a:endParaRPr>
          </a:p>
        </p:txBody>
      </p:sp>
      <p:sp>
        <p:nvSpPr>
          <p:cNvPr id="366" name="Google Shape;366;p23"/>
          <p:cNvSpPr txBox="1"/>
          <p:nvPr/>
        </p:nvSpPr>
        <p:spPr>
          <a:xfrm>
            <a:off x="1352550" y="1197620"/>
            <a:ext cx="9803130" cy="4019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a:ea typeface="Garamond"/>
                <a:cs typeface="Garamond"/>
                <a:sym typeface="Garamond"/>
              </a:rPr>
              <a:t>W.P 18843/2022</a:t>
            </a:r>
            <a:endParaRPr dirty="0"/>
          </a:p>
          <a:p>
            <a:pPr marL="0" marR="0" lvl="0" indent="0" algn="ctr" rtl="0">
              <a:spcBef>
                <a:spcPts val="560"/>
              </a:spcBef>
              <a:spcAft>
                <a:spcPts val="0"/>
              </a:spcAft>
              <a:buNone/>
            </a:pPr>
            <a:r>
              <a:rPr lang="en-US" sz="2800" b="1" dirty="0">
                <a:solidFill>
                  <a:schemeClr val="dk1"/>
                </a:solidFill>
                <a:latin typeface="Garamond"/>
                <a:ea typeface="Garamond"/>
                <a:cs typeface="Garamond"/>
                <a:sym typeface="Garamond"/>
              </a:rPr>
              <a:t>KARNATAKA HIGH COURT </a:t>
            </a:r>
            <a:endParaRPr dirty="0"/>
          </a:p>
          <a:p>
            <a:pPr marL="0" marR="0" lvl="0" indent="0" algn="l" rtl="0">
              <a:spcBef>
                <a:spcPts val="560"/>
              </a:spcBef>
              <a:spcAft>
                <a:spcPts val="0"/>
              </a:spcAft>
              <a:buNone/>
            </a:pPr>
            <a:endParaRPr sz="2800" b="1" dirty="0">
              <a:solidFill>
                <a:schemeClr val="dk1"/>
              </a:solidFill>
              <a:latin typeface="Garamond"/>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Cambrian Technologies Pvt Ltd Vs KA RERA &amp; </a:t>
            </a:r>
            <a:r>
              <a:rPr lang="en-US" sz="2000" b="1" dirty="0" err="1">
                <a:solidFill>
                  <a:schemeClr val="dk1"/>
                </a:solidFill>
                <a:latin typeface="Garamond"/>
                <a:ea typeface="Garamond"/>
                <a:cs typeface="Garamond"/>
                <a:sym typeface="Garamond"/>
              </a:rPr>
              <a:t>ors</a:t>
            </a:r>
            <a:r>
              <a:rPr lang="en-US" sz="2000" b="1" dirty="0">
                <a:solidFill>
                  <a:schemeClr val="dk1"/>
                </a:solidFill>
                <a:latin typeface="Garamond"/>
                <a:ea typeface="Garamond"/>
                <a:cs typeface="Garamond"/>
                <a:sym typeface="Garamond"/>
              </a:rPr>
              <a:t>., Order dt: 15-02-2023</a:t>
            </a:r>
            <a:endParaRPr dirty="0"/>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Held:</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The Rules exempt registration of the Project on account of filing of application for grant of OC as on the date of notification of Rules as per Rule 4 of KA RERA rules. </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If the project is not required to be registered then the Authority would not get jurisdiction to entertain the compliant</a:t>
            </a:r>
            <a:endParaRPr dirty="0"/>
          </a:p>
          <a:p>
            <a:pPr marL="342900" marR="0" lvl="0" indent="-215900" algn="l" rtl="0">
              <a:spcBef>
                <a:spcPts val="400"/>
              </a:spcBef>
              <a:spcAft>
                <a:spcPts val="0"/>
              </a:spcAft>
              <a:buClr>
                <a:schemeClr val="dk1"/>
              </a:buClr>
              <a:buSzPts val="2000"/>
              <a:buFont typeface="Arial"/>
              <a:buNone/>
            </a:pPr>
            <a:endParaRPr sz="2000" dirty="0">
              <a:solidFill>
                <a:schemeClr val="dk1"/>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7"/>
          <p:cNvSpPr txBox="1">
            <a:spLocks noGrp="1"/>
          </p:cNvSpPr>
          <p:nvPr>
            <p:ph type="title"/>
          </p:nvPr>
        </p:nvSpPr>
        <p:spPr>
          <a:xfrm>
            <a:off x="1352550" y="238936"/>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DEVELOPMENT MANAGER TO BE TREATED AS PROMOTER</a:t>
            </a:r>
            <a:endParaRPr/>
          </a:p>
        </p:txBody>
      </p:sp>
      <p:sp>
        <p:nvSpPr>
          <p:cNvPr id="389" name="Google Shape;389;p27"/>
          <p:cNvSpPr txBox="1"/>
          <p:nvPr/>
        </p:nvSpPr>
        <p:spPr>
          <a:xfrm>
            <a:off x="1352550" y="1071338"/>
            <a:ext cx="9917570" cy="48884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Garamond" panose="02020404030301010803" pitchFamily="18" charset="0"/>
                <a:ea typeface="Garamond"/>
                <a:cs typeface="Garamond"/>
                <a:sym typeface="Garamond"/>
              </a:rPr>
              <a:t>Gauri </a:t>
            </a:r>
            <a:r>
              <a:rPr lang="en-US" sz="1800" b="1" dirty="0" err="1">
                <a:solidFill>
                  <a:schemeClr val="dk1"/>
                </a:solidFill>
                <a:latin typeface="Garamond" panose="02020404030301010803" pitchFamily="18" charset="0"/>
                <a:ea typeface="Garamond"/>
                <a:cs typeface="Garamond"/>
                <a:sym typeface="Garamond"/>
              </a:rPr>
              <a:t>Datte</a:t>
            </a:r>
            <a:r>
              <a:rPr lang="en-US" sz="1800" b="1" dirty="0">
                <a:solidFill>
                  <a:schemeClr val="dk1"/>
                </a:solidFill>
                <a:latin typeface="Garamond" panose="02020404030301010803" pitchFamily="18" charset="0"/>
                <a:ea typeface="Garamond"/>
                <a:cs typeface="Garamond"/>
                <a:sym typeface="Garamond"/>
              </a:rPr>
              <a:t> Vs. Nirmal Developers and Shapoorji Pallonji Development Managers Private Limited </a:t>
            </a:r>
            <a:endParaRPr sz="1800" dirty="0">
              <a:latin typeface="Garamond" panose="02020404030301010803" pitchFamily="18" charset="0"/>
            </a:endParaRPr>
          </a:p>
          <a:p>
            <a:pPr marL="0" marR="0" lvl="0" indent="0" algn="ctr" rtl="0">
              <a:spcBef>
                <a:spcPts val="560"/>
              </a:spcBef>
              <a:spcAft>
                <a:spcPts val="0"/>
              </a:spcAft>
              <a:buNone/>
            </a:pPr>
            <a:r>
              <a:rPr lang="en-US" sz="1800" b="1" dirty="0">
                <a:solidFill>
                  <a:schemeClr val="dk1"/>
                </a:solidFill>
                <a:latin typeface="Garamond" panose="02020404030301010803" pitchFamily="18" charset="0"/>
                <a:ea typeface="Garamond"/>
                <a:cs typeface="Garamond"/>
                <a:sym typeface="Garamond"/>
              </a:rPr>
              <a:t>And 4 Other complainants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Maharashtra Real Estate Regulatory Authority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COMPLAINT No. CC00600000192886</a:t>
            </a: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is registered as promoter with RERA</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Lucrative Properties Limited-LPL (Subsidiary and group company of Shapoorji Pallonji Private Limited)</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appointed  LPL as Development Manager under a Development Management Agreement.</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Given exclusive rights to develop the project to LPL as Development Manager </a:t>
            </a:r>
          </a:p>
          <a:p>
            <a:pPr marL="0" marR="0" lvl="0" indent="0" algn="l"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5. Advertisement made showing both DM and Promoter Logos </a:t>
            </a:r>
            <a:endParaRPr lang="en-US" sz="1800" dirty="0">
              <a:latin typeface="Garamond" panose="02020404030301010803" pitchFamily="18" charset="0"/>
            </a:endParaRPr>
          </a:p>
          <a:p>
            <a:pPr marL="0" marR="0" lvl="0" indent="0" algn="just"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6. DM agreement mentions – DM is responsible for sales, marketing, CRM, handover possession, assistance in formation of society on behalf of Developer </a:t>
            </a:r>
          </a:p>
          <a:p>
            <a:pPr marL="0" marR="0" lvl="0" indent="0" algn="just" rtl="0">
              <a:spcBef>
                <a:spcPts val="0"/>
              </a:spcBef>
              <a:spcAft>
                <a:spcPts val="0"/>
              </a:spcAft>
              <a:buNone/>
            </a:pPr>
            <a:endParaRPr lang="en-US" sz="1800" dirty="0">
              <a:solidFill>
                <a:schemeClr val="dk1"/>
              </a:solidFill>
              <a:latin typeface="Garamond" panose="02020404030301010803" pitchFamily="18" charset="0"/>
              <a:ea typeface="Garamond"/>
              <a:cs typeface="Garamond"/>
              <a:sym typeface="Garamond"/>
            </a:endParaRPr>
          </a:p>
          <a:p>
            <a:pPr marL="0" marR="0" lvl="0" indent="0" algn="just" rtl="0">
              <a:spcBef>
                <a:spcPts val="0"/>
              </a:spcBef>
              <a:spcAft>
                <a:spcPts val="0"/>
              </a:spcAft>
              <a:buNone/>
            </a:pPr>
            <a:r>
              <a:rPr lang="en-US" sz="1800" b="1" i="0" u="none" strike="noStrike" dirty="0">
                <a:solidFill>
                  <a:schemeClr val="dk1"/>
                </a:solidFill>
                <a:latin typeface="Garamond" panose="02020404030301010803" pitchFamily="18" charset="0"/>
                <a:ea typeface="Garamond"/>
                <a:cs typeface="Garamond"/>
                <a:sym typeface="Garamond"/>
              </a:rPr>
              <a:t>Ordered that Lucrative Properties Private Limited be added as a Promoter on the webpage of the project within thirty days of the order.</a:t>
            </a:r>
            <a:endParaRPr lang="en-US" sz="1800" b="1" u="sng" dirty="0">
              <a:solidFill>
                <a:schemeClr val="dk1"/>
              </a:solidFill>
              <a:latin typeface="Garamond" panose="02020404030301010803" pitchFamily="18" charset="0"/>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9"/>
          <p:cNvSpPr txBox="1">
            <a:spLocks noGrp="1"/>
          </p:cNvSpPr>
          <p:nvPr>
            <p:ph type="title"/>
          </p:nvPr>
        </p:nvSpPr>
        <p:spPr>
          <a:xfrm>
            <a:off x="1352550" y="238936"/>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800"/>
              <a:buFont typeface="Garamond"/>
              <a:buNone/>
            </a:pPr>
            <a:r>
              <a:rPr lang="en-US" sz="2800" b="1">
                <a:latin typeface="Garamond"/>
                <a:ea typeface="Garamond"/>
                <a:cs typeface="Garamond"/>
                <a:sym typeface="Garamond"/>
              </a:rPr>
              <a:t>SECTION 2(ZK) - PROMOTER</a:t>
            </a:r>
            <a:endParaRPr/>
          </a:p>
        </p:txBody>
      </p:sp>
      <p:sp>
        <p:nvSpPr>
          <p:cNvPr id="401" name="Google Shape;401;p29"/>
          <p:cNvSpPr txBox="1"/>
          <p:nvPr/>
        </p:nvSpPr>
        <p:spPr>
          <a:xfrm>
            <a:off x="1352549" y="1045459"/>
            <a:ext cx="9917569" cy="297000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rgbClr val="231F20"/>
                </a:solidFill>
                <a:latin typeface="Garamond" panose="02020404030301010803" pitchFamily="18" charset="0"/>
                <a:ea typeface="Garamond"/>
                <a:cs typeface="Garamond"/>
                <a:sym typeface="Garamond"/>
              </a:rPr>
              <a:t>a person who constructs </a:t>
            </a:r>
            <a:r>
              <a:rPr lang="en-US" sz="1800" dirty="0">
                <a:solidFill>
                  <a:srgbClr val="231F20"/>
                </a:solidFill>
                <a:latin typeface="Garamond" panose="02020404030301010803" pitchFamily="18" charset="0"/>
                <a:ea typeface="Garamond"/>
                <a:cs typeface="Garamond"/>
                <a:sym typeface="Garamond"/>
              </a:rPr>
              <a:t>or </a:t>
            </a:r>
            <a:r>
              <a:rPr lang="en-US" sz="1800" b="1" u="sng" dirty="0">
                <a:solidFill>
                  <a:srgbClr val="231F20"/>
                </a:solidFill>
                <a:latin typeface="Garamond" panose="02020404030301010803" pitchFamily="18" charset="0"/>
                <a:ea typeface="Garamond"/>
                <a:cs typeface="Garamond"/>
                <a:sym typeface="Garamond"/>
              </a:rPr>
              <a:t>causes to be constructed </a:t>
            </a:r>
            <a:r>
              <a:rPr lang="en-US" sz="1800" dirty="0">
                <a:solidFill>
                  <a:srgbClr val="231F20"/>
                </a:solidFill>
                <a:latin typeface="Garamond" panose="02020404030301010803" pitchFamily="18" charset="0"/>
                <a:ea typeface="Garamond"/>
                <a:cs typeface="Garamond"/>
                <a:sym typeface="Garamond"/>
              </a:rPr>
              <a:t>an independent building or a building consisting of apartments, or converts an existing building or a part thereof into apartments, for the purpose of selling all or some of the apartments to other persons and includes his assignees; or</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b="1" u="sng" dirty="0">
                <a:solidFill>
                  <a:srgbClr val="231F20"/>
                </a:solidFill>
                <a:latin typeface="Garamond" panose="02020404030301010803" pitchFamily="18" charset="0"/>
                <a:ea typeface="Garamond"/>
                <a:cs typeface="Garamond"/>
                <a:sym typeface="Garamond"/>
              </a:rPr>
              <a:t>any development authority</a:t>
            </a:r>
            <a:r>
              <a:rPr lang="en-US" sz="1800" dirty="0">
                <a:solidFill>
                  <a:srgbClr val="231F20"/>
                </a:solidFill>
                <a:latin typeface="Garamond" panose="02020404030301010803" pitchFamily="18" charset="0"/>
                <a:ea typeface="Garamond"/>
                <a:cs typeface="Garamond"/>
                <a:sym typeface="Garamond"/>
              </a:rPr>
              <a:t> or any other public body in respect of allottees of </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 apex State level </a:t>
            </a:r>
            <a:r>
              <a:rPr lang="en-US" sz="1800" b="1" u="sng" dirty="0">
                <a:solidFill>
                  <a:srgbClr val="231F20"/>
                </a:solidFill>
                <a:latin typeface="Garamond" panose="02020404030301010803" pitchFamily="18" charset="0"/>
                <a:ea typeface="Garamond"/>
                <a:cs typeface="Garamond"/>
                <a:sym typeface="Garamond"/>
              </a:rPr>
              <a:t>co-operative housing finance society </a:t>
            </a:r>
            <a:r>
              <a:rPr lang="en-US" sz="1800" dirty="0">
                <a:solidFill>
                  <a:srgbClr val="231F20"/>
                </a:solidFill>
                <a:latin typeface="Garamond" panose="02020404030301010803" pitchFamily="18" charset="0"/>
                <a:ea typeface="Garamond"/>
                <a:cs typeface="Garamond"/>
                <a:sym typeface="Garamond"/>
              </a:rPr>
              <a:t>and a primary co-operative housing society…..</a:t>
            </a: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any other person who acts himself as a builder, </a:t>
            </a:r>
            <a:r>
              <a:rPr lang="en-US" sz="1800" dirty="0" err="1">
                <a:solidFill>
                  <a:srgbClr val="231F20"/>
                </a:solidFill>
                <a:latin typeface="Garamond" panose="02020404030301010803" pitchFamily="18" charset="0"/>
                <a:ea typeface="Garamond"/>
                <a:cs typeface="Garamond"/>
                <a:sym typeface="Garamond"/>
              </a:rPr>
              <a:t>coloniser</a:t>
            </a:r>
            <a:r>
              <a:rPr lang="en-US" sz="1800" dirty="0">
                <a:solidFill>
                  <a:srgbClr val="231F20"/>
                </a:solidFill>
                <a:latin typeface="Garamond" panose="02020404030301010803" pitchFamily="18" charset="0"/>
                <a:ea typeface="Garamond"/>
                <a:cs typeface="Garamond"/>
                <a:sym typeface="Garamond"/>
              </a:rPr>
              <a:t>, contractor, developer, estate developer….</a:t>
            </a:r>
            <a:endParaRPr sz="1800" dirty="0">
              <a:latin typeface="Garamond" panose="020204040303010108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a:spLocks noGrp="1"/>
          </p:cNvSpPr>
          <p:nvPr>
            <p:ph type="title"/>
          </p:nvPr>
        </p:nvSpPr>
        <p:spPr>
          <a:xfrm>
            <a:off x="1352550" y="238936"/>
            <a:ext cx="9917570" cy="5695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800"/>
              <a:buFont typeface="Garamond"/>
              <a:buNone/>
            </a:pPr>
            <a:r>
              <a:rPr lang="en-US" sz="2800" b="1">
                <a:latin typeface="Garamond"/>
                <a:ea typeface="Garamond"/>
                <a:cs typeface="Garamond"/>
                <a:sym typeface="Garamond"/>
              </a:rPr>
              <a:t>RERA APPLIES TO LONG LEASES</a:t>
            </a:r>
            <a:endParaRPr/>
          </a:p>
        </p:txBody>
      </p:sp>
      <p:sp>
        <p:nvSpPr>
          <p:cNvPr id="413" name="Google Shape;413;p31"/>
          <p:cNvSpPr txBox="1"/>
          <p:nvPr/>
        </p:nvSpPr>
        <p:spPr>
          <a:xfrm>
            <a:off x="1352549" y="1040046"/>
            <a:ext cx="9917569" cy="241600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aramond" panose="02020404030301010803" pitchFamily="18" charset="0"/>
                <a:ea typeface="Garamond"/>
                <a:cs typeface="Garamond"/>
                <a:sym typeface="Garamond"/>
              </a:rPr>
              <a:t>2018 SCC </a:t>
            </a:r>
            <a:r>
              <a:rPr lang="en-US" sz="1800" dirty="0" err="1">
                <a:solidFill>
                  <a:schemeClr val="dk1"/>
                </a:solidFill>
                <a:latin typeface="Garamond" panose="02020404030301010803" pitchFamily="18" charset="0"/>
                <a:ea typeface="Garamond"/>
                <a:cs typeface="Garamond"/>
                <a:sym typeface="Garamond"/>
              </a:rPr>
              <a:t>OnLine</a:t>
            </a:r>
            <a:r>
              <a:rPr lang="en-US" sz="1800" dirty="0">
                <a:solidFill>
                  <a:schemeClr val="dk1"/>
                </a:solidFill>
                <a:latin typeface="Garamond" panose="02020404030301010803" pitchFamily="18" charset="0"/>
                <a:ea typeface="Garamond"/>
                <a:cs typeface="Garamond"/>
                <a:sym typeface="Garamond"/>
              </a:rPr>
              <a:t> Bom 2074 </a:t>
            </a:r>
            <a:endParaRPr sz="1800" dirty="0">
              <a:latin typeface="Garamond" panose="02020404030301010803" pitchFamily="18" charset="0"/>
            </a:endParaRPr>
          </a:p>
          <a:p>
            <a:pPr marL="0" marR="0" lvl="0" indent="0" algn="ctr" rtl="0">
              <a:spcBef>
                <a:spcPts val="560"/>
              </a:spcBef>
              <a:spcAft>
                <a:spcPts val="0"/>
              </a:spcAft>
              <a:buNone/>
            </a:pPr>
            <a:r>
              <a:rPr lang="en-US" sz="1800" dirty="0" err="1">
                <a:solidFill>
                  <a:schemeClr val="dk1"/>
                </a:solidFill>
                <a:latin typeface="Garamond" panose="02020404030301010803" pitchFamily="18" charset="0"/>
                <a:ea typeface="Garamond"/>
                <a:cs typeface="Garamond"/>
                <a:sym typeface="Garamond"/>
              </a:rPr>
              <a:t>Lavasa</a:t>
            </a:r>
            <a:r>
              <a:rPr lang="en-US" sz="1800" dirty="0">
                <a:solidFill>
                  <a:schemeClr val="dk1"/>
                </a:solidFill>
                <a:latin typeface="Garamond" panose="02020404030301010803" pitchFamily="18" charset="0"/>
                <a:ea typeface="Garamond"/>
                <a:cs typeface="Garamond"/>
                <a:sym typeface="Garamond"/>
              </a:rPr>
              <a:t> Corporation Limited Vs Jitendra Jagdish </a:t>
            </a:r>
            <a:r>
              <a:rPr lang="en-US" sz="1800" dirty="0" err="1">
                <a:solidFill>
                  <a:schemeClr val="dk1"/>
                </a:solidFill>
                <a:latin typeface="Garamond" panose="02020404030301010803" pitchFamily="18" charset="0"/>
                <a:ea typeface="Garamond"/>
                <a:cs typeface="Garamond"/>
                <a:sym typeface="Garamond"/>
              </a:rPr>
              <a:t>Tulsiani</a:t>
            </a:r>
            <a:r>
              <a:rPr lang="en-US" sz="1800" dirty="0">
                <a:solidFill>
                  <a:schemeClr val="dk1"/>
                </a:solidFill>
                <a:latin typeface="Garamond" panose="02020404030301010803" pitchFamily="18" charset="0"/>
                <a:ea typeface="Garamond"/>
                <a:cs typeface="Garamond"/>
                <a:sym typeface="Garamond"/>
              </a:rPr>
              <a:t>  &amp; others</a:t>
            </a:r>
            <a:endParaRPr sz="1800" dirty="0">
              <a:latin typeface="Garamond" panose="02020404030301010803" pitchFamily="18" charset="0"/>
            </a:endParaRPr>
          </a:p>
          <a:p>
            <a:pPr marL="512763" marR="0" lvl="0" indent="-334963" algn="l" rtl="0">
              <a:spcBef>
                <a:spcPts val="560"/>
              </a:spcBef>
              <a:spcAft>
                <a:spcPts val="0"/>
              </a:spcAft>
              <a:buClr>
                <a:schemeClr val="dk1"/>
              </a:buClr>
              <a:buSzPts val="2800"/>
              <a:buFont typeface="Gill Sans"/>
              <a:buNone/>
            </a:pPr>
            <a:endParaRPr sz="1800" b="1" dirty="0">
              <a:solidFill>
                <a:srgbClr val="0000CC"/>
              </a:solidFill>
              <a:latin typeface="Garamond" panose="02020404030301010803" pitchFamily="18" charset="0"/>
              <a:ea typeface="Garamond"/>
              <a:cs typeface="Garamond"/>
              <a:sym typeface="Garamond"/>
            </a:endParaRPr>
          </a:p>
          <a:p>
            <a:pPr marL="0" marR="0" lvl="0" indent="0" algn="l"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Held :</a:t>
            </a:r>
          </a:p>
          <a:p>
            <a:pPr marL="0" marR="0" lvl="0" indent="0" algn="l" rtl="0">
              <a:spcBef>
                <a:spcPts val="560"/>
              </a:spcBef>
              <a:spcAft>
                <a:spcPts val="0"/>
              </a:spcAft>
              <a:buNone/>
            </a:pPr>
            <a:endParaRPr sz="1800" dirty="0">
              <a:latin typeface="Garamond" panose="02020404030301010803" pitchFamily="18" charset="0"/>
            </a:endParaRPr>
          </a:p>
          <a:p>
            <a:pPr marL="0" marR="0" lvl="0" indent="0" algn="just"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Upheld the decision of the MAHA Real Estate Appellate Tribunal holding that long term lease of '999 years', would  definitely amount to sale and is thus covered under RERA.</a:t>
            </a:r>
            <a:endParaRPr sz="1800" dirty="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title"/>
          </p:nvPr>
        </p:nvSpPr>
        <p:spPr>
          <a:xfrm>
            <a:off x="1352550" y="238936"/>
            <a:ext cx="9917570" cy="648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000">
                <a:latin typeface="Garamond"/>
                <a:ea typeface="Garamond"/>
                <a:cs typeface="Garamond"/>
                <a:sym typeface="Garamond"/>
              </a:rPr>
              <a:t/>
            </a:r>
            <a:br>
              <a:rPr lang="en-US" sz="2000">
                <a:latin typeface="Garamond"/>
                <a:ea typeface="Garamond"/>
                <a:cs typeface="Garamond"/>
                <a:sym typeface="Garamond"/>
              </a:rPr>
            </a:br>
            <a:r>
              <a:rPr lang="en-US" sz="2000">
                <a:latin typeface="Garamond"/>
                <a:ea typeface="Garamond"/>
                <a:cs typeface="Garamond"/>
                <a:sym typeface="Garamond"/>
              </a:rPr>
              <a:t>APPLICABILITY OF RERA TO </a:t>
            </a:r>
            <a:r>
              <a:rPr lang="en-US" sz="2000">
                <a:solidFill>
                  <a:srgbClr val="C00000"/>
                </a:solidFill>
                <a:latin typeface="Garamond"/>
                <a:ea typeface="Garamond"/>
                <a:cs typeface="Garamond"/>
                <a:sym typeface="Garamond"/>
              </a:rPr>
              <a:t>INDUSTRIAL UNITS</a:t>
            </a:r>
            <a:endParaRPr/>
          </a:p>
        </p:txBody>
      </p:sp>
      <p:sp>
        <p:nvSpPr>
          <p:cNvPr id="425" name="Google Shape;425;p33"/>
          <p:cNvSpPr txBox="1"/>
          <p:nvPr/>
        </p:nvSpPr>
        <p:spPr>
          <a:xfrm>
            <a:off x="1352550" y="1010734"/>
            <a:ext cx="9803130" cy="41421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chemeClr val="dk1"/>
                </a:solidFill>
                <a:latin typeface="Garamond" panose="02020404030301010803" pitchFamily="18" charset="0"/>
                <a:ea typeface="Garamond"/>
                <a:cs typeface="Garamond"/>
                <a:sym typeface="Garamond"/>
              </a:rPr>
              <a:t>GMR </a:t>
            </a:r>
            <a:r>
              <a:rPr lang="en-US" sz="1800" u="sng" dirty="0" err="1">
                <a:solidFill>
                  <a:schemeClr val="dk1"/>
                </a:solidFill>
                <a:latin typeface="Garamond" panose="02020404030301010803" pitchFamily="18" charset="0"/>
                <a:ea typeface="Garamond"/>
                <a:cs typeface="Garamond"/>
                <a:sym typeface="Garamond"/>
              </a:rPr>
              <a:t>Krishnagiri</a:t>
            </a:r>
            <a:r>
              <a:rPr lang="en-US" sz="1800" u="sng" dirty="0">
                <a:solidFill>
                  <a:schemeClr val="dk1"/>
                </a:solidFill>
                <a:latin typeface="Garamond" panose="02020404030301010803" pitchFamily="18" charset="0"/>
                <a:ea typeface="Garamond"/>
                <a:cs typeface="Garamond"/>
                <a:sym typeface="Garamond"/>
              </a:rPr>
              <a:t> SIR Limited … Appellant </a:t>
            </a:r>
            <a:endParaRPr sz="1800" dirty="0">
              <a:latin typeface="Garamond" panose="02020404030301010803" pitchFamily="18" charset="0"/>
            </a:endParaRPr>
          </a:p>
          <a:p>
            <a:pPr marL="0" marR="0" lvl="0" indent="0" algn="ctr" rtl="0">
              <a:spcBef>
                <a:spcPts val="480"/>
              </a:spcBef>
              <a:spcAft>
                <a:spcPts val="0"/>
              </a:spcAft>
              <a:buNone/>
            </a:pPr>
            <a:r>
              <a:rPr lang="en-US" sz="1800" u="sng" dirty="0">
                <a:solidFill>
                  <a:schemeClr val="dk1"/>
                </a:solidFill>
                <a:latin typeface="Garamond" panose="02020404030301010803" pitchFamily="18" charset="0"/>
                <a:ea typeface="Garamond"/>
                <a:cs typeface="Garamond"/>
                <a:sym typeface="Garamond"/>
              </a:rPr>
              <a:t>TN RERA …Respondent</a:t>
            </a:r>
            <a:endParaRPr sz="1800" dirty="0">
              <a:latin typeface="Garamond" panose="02020404030301010803" pitchFamily="18" charset="0"/>
            </a:endParaRPr>
          </a:p>
          <a:p>
            <a:pPr marL="0" marR="0" lvl="0" indent="0" algn="ctr" rtl="0">
              <a:spcBef>
                <a:spcPts val="480"/>
              </a:spcBef>
              <a:spcAft>
                <a:spcPts val="0"/>
              </a:spcAft>
              <a:buNone/>
            </a:pPr>
            <a:r>
              <a:rPr lang="en-US" sz="1800" b="1" dirty="0">
                <a:solidFill>
                  <a:schemeClr val="dk1"/>
                </a:solidFill>
                <a:latin typeface="Garamond" panose="02020404030301010803" pitchFamily="18" charset="0"/>
                <a:ea typeface="Garamond"/>
                <a:cs typeface="Garamond"/>
                <a:sym typeface="Garamond"/>
              </a:rPr>
              <a:t>TN RERA APELLATE TRIBUNAL</a:t>
            </a:r>
          </a:p>
          <a:p>
            <a:pPr marL="0" marR="0" lvl="0" indent="0" algn="ctr" rtl="0">
              <a:spcBef>
                <a:spcPts val="480"/>
              </a:spcBef>
              <a:spcAft>
                <a:spcPts val="0"/>
              </a:spcAft>
              <a:buNone/>
            </a:pPr>
            <a:endParaRPr sz="1800" b="1" u="sng" dirty="0">
              <a:solidFill>
                <a:schemeClr val="dk1"/>
              </a:solidFill>
              <a:latin typeface="Garamond" panose="02020404030301010803" pitchFamily="18" charset="0"/>
              <a:ea typeface="Garamond"/>
              <a:cs typeface="Garamond"/>
              <a:sym typeface="Garamond"/>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Appellant entered into MOU with TIDCO to develop SEZ </a:t>
            </a:r>
            <a:endParaRPr sz="1800" dirty="0">
              <a:latin typeface="Garamond" panose="02020404030301010803" pitchFamily="18" charset="0"/>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The object is to develop a </a:t>
            </a:r>
            <a:r>
              <a:rPr lang="en-US" sz="1800" dirty="0" err="1">
                <a:solidFill>
                  <a:schemeClr val="dk1"/>
                </a:solidFill>
                <a:latin typeface="Garamond" panose="02020404030301010803" pitchFamily="18" charset="0"/>
                <a:ea typeface="Garamond"/>
                <a:cs typeface="Garamond"/>
                <a:sym typeface="Garamond"/>
              </a:rPr>
              <a:t>specialised</a:t>
            </a:r>
            <a:r>
              <a:rPr lang="en-US" sz="1800" dirty="0">
                <a:solidFill>
                  <a:schemeClr val="dk1"/>
                </a:solidFill>
                <a:latin typeface="Garamond" panose="02020404030301010803" pitchFamily="18" charset="0"/>
                <a:ea typeface="Garamond"/>
                <a:cs typeface="Garamond"/>
                <a:sym typeface="Garamond"/>
              </a:rPr>
              <a:t> industrial area </a:t>
            </a:r>
            <a:endParaRPr sz="1800" dirty="0">
              <a:latin typeface="Garamond" panose="02020404030301010803" pitchFamily="18" charset="0"/>
            </a:endParaRPr>
          </a:p>
          <a:p>
            <a:pPr marL="0" marR="0" lvl="0" indent="0" algn="l" rtl="0">
              <a:spcBef>
                <a:spcPts val="480"/>
              </a:spcBef>
              <a:spcAft>
                <a:spcPts val="0"/>
              </a:spcAft>
              <a:buNone/>
            </a:pPr>
            <a:endParaRPr sz="1800" dirty="0">
              <a:solidFill>
                <a:schemeClr val="dk1"/>
              </a:solidFill>
              <a:latin typeface="Garamond" panose="02020404030301010803" pitchFamily="18" charset="0"/>
              <a:ea typeface="Garamond"/>
              <a:cs typeface="Garamond"/>
              <a:sym typeface="Garamond"/>
            </a:endParaRPr>
          </a:p>
          <a:p>
            <a:pPr marL="0" marR="0" lvl="0" indent="0" algn="just" rtl="0">
              <a:spcBef>
                <a:spcPts val="480"/>
              </a:spcBef>
              <a:spcAft>
                <a:spcPts val="0"/>
              </a:spcAft>
              <a:buNone/>
            </a:pPr>
            <a:r>
              <a:rPr lang="en-US" sz="1800" dirty="0">
                <a:solidFill>
                  <a:schemeClr val="dk1"/>
                </a:solidFill>
                <a:latin typeface="Garamond" panose="02020404030301010803" pitchFamily="18" charset="0"/>
                <a:ea typeface="Garamond"/>
                <a:cs typeface="Garamond"/>
                <a:sym typeface="Garamond"/>
              </a:rPr>
              <a:t>The entire act and legislative history clearly mentioned about the sale of plots, apartments, etc. Therefore, the very purpose of the enactment is only for the regulation of sale of plots and apartments and not for any other purpose. Hence, the respondent, Real Estate Regulatory Authority, has rightly pointed out that the act </a:t>
            </a:r>
            <a:r>
              <a:rPr lang="en-US" sz="1800" b="1" dirty="0">
                <a:solidFill>
                  <a:srgbClr val="C00000"/>
                </a:solidFill>
                <a:latin typeface="Garamond" panose="02020404030301010803" pitchFamily="18" charset="0"/>
                <a:ea typeface="Garamond"/>
                <a:cs typeface="Garamond"/>
                <a:sym typeface="Garamond"/>
              </a:rPr>
              <a:t>has not differentiated plots into housing plots, commercial plots or industrial plots</a:t>
            </a:r>
            <a:r>
              <a:rPr lang="en-US" sz="1800" dirty="0">
                <a:solidFill>
                  <a:schemeClr val="dk1"/>
                </a:solidFill>
                <a:latin typeface="Garamond" panose="02020404030301010803" pitchFamily="18" charset="0"/>
                <a:ea typeface="Garamond"/>
                <a:cs typeface="Garamond"/>
                <a:sym typeface="Garamond"/>
              </a:rPr>
              <a:t>. So there is no infirmity on the findings of the respondent. Hence in such circumstances, this Tribunal comes to the conclusion that this appeal has no merits and not deserved to be allowed.</a:t>
            </a:r>
            <a:endParaRPr sz="1800" dirty="0">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2"/>
          <p:cNvSpPr txBox="1">
            <a:spLocks noGrp="1"/>
          </p:cNvSpPr>
          <p:nvPr>
            <p:ph type="title"/>
          </p:nvPr>
        </p:nvSpPr>
        <p:spPr>
          <a:xfrm>
            <a:off x="1278432" y="1097238"/>
            <a:ext cx="9486900" cy="35252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4800"/>
              <a:buFont typeface="Garamond"/>
              <a:buNone/>
            </a:pPr>
            <a:r>
              <a:rPr lang="en-US" sz="4800" b="1">
                <a:latin typeface="Garamond"/>
                <a:ea typeface="Garamond"/>
                <a:cs typeface="Garamond"/>
                <a:sym typeface="Garamond"/>
              </a:rPr>
              <a:t>FINANCIAL MANAGEMENT </a:t>
            </a:r>
            <a:br>
              <a:rPr lang="en-US" sz="4800" b="1">
                <a:latin typeface="Garamond"/>
                <a:ea typeface="Garamond"/>
                <a:cs typeface="Garamond"/>
                <a:sym typeface="Garamond"/>
              </a:rPr>
            </a:br>
            <a:r>
              <a:rPr lang="en-US" sz="4800" b="1">
                <a:latin typeface="Garamond"/>
                <a:ea typeface="Garamond"/>
                <a:cs typeface="Garamond"/>
                <a:sym typeface="Garamond"/>
              </a:rPr>
              <a:t/>
            </a:r>
            <a:br>
              <a:rPr lang="en-US" sz="4800" b="1">
                <a:latin typeface="Garamond"/>
                <a:ea typeface="Garamond"/>
                <a:cs typeface="Garamond"/>
                <a:sym typeface="Garamond"/>
              </a:rPr>
            </a:br>
            <a:r>
              <a:rPr lang="en-US" sz="8800" b="1">
                <a:latin typeface="Garamond"/>
                <a:ea typeface="Garamond"/>
                <a:cs typeface="Garamond"/>
                <a:sym typeface="Garamond"/>
              </a:rPr>
              <a:t>UNDER RERA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2580419" y="180753"/>
            <a:ext cx="7621712" cy="10020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3200"/>
              <a:buFont typeface="Sorts Mill Goudy"/>
              <a:buNone/>
            </a:pPr>
            <a:r>
              <a:rPr lang="en-US" b="1">
                <a:solidFill>
                  <a:srgbClr val="C00000"/>
                </a:solidFill>
              </a:rPr>
              <a:t>RERA PRESENTATION </a:t>
            </a:r>
            <a:endParaRPr/>
          </a:p>
        </p:txBody>
      </p:sp>
      <p:sp>
        <p:nvSpPr>
          <p:cNvPr id="109" name="Google Shape;109;p3"/>
          <p:cNvSpPr txBox="1">
            <a:spLocks noGrp="1"/>
          </p:cNvSpPr>
          <p:nvPr>
            <p:ph type="body" idx="1"/>
          </p:nvPr>
        </p:nvSpPr>
        <p:spPr>
          <a:xfrm>
            <a:off x="1388675" y="1295775"/>
            <a:ext cx="10602300" cy="47484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ct val="70000"/>
              <a:buNone/>
            </a:pPr>
            <a:r>
              <a:rPr lang="en-US" b="1"/>
              <a:t>Vinay Thyagaraj</a:t>
            </a:r>
            <a:endParaRPr/>
          </a:p>
          <a:p>
            <a:pPr marL="0" lvl="0" indent="0" algn="ctr" rtl="0">
              <a:lnSpc>
                <a:spcPct val="100000"/>
              </a:lnSpc>
              <a:spcBef>
                <a:spcPts val="1000"/>
              </a:spcBef>
              <a:spcAft>
                <a:spcPts val="0"/>
              </a:spcAft>
              <a:buClr>
                <a:schemeClr val="dk2"/>
              </a:buClr>
              <a:buSzPct val="70000"/>
              <a:buNone/>
            </a:pPr>
            <a:r>
              <a:rPr lang="en-US"/>
              <a:t>Partner M/s. Venu &amp; Vinay </a:t>
            </a:r>
            <a:endParaRPr/>
          </a:p>
          <a:p>
            <a:pPr marL="0" lvl="0" indent="0" algn="ctr" rtl="0">
              <a:lnSpc>
                <a:spcPct val="100000"/>
              </a:lnSpc>
              <a:spcBef>
                <a:spcPts val="1000"/>
              </a:spcBef>
              <a:spcAft>
                <a:spcPts val="0"/>
              </a:spcAft>
              <a:buClr>
                <a:schemeClr val="dk2"/>
              </a:buClr>
              <a:buSzPct val="70000"/>
              <a:buNone/>
            </a:pPr>
            <a:r>
              <a:rPr lang="en-US"/>
              <a:t>Chartered Accountants, Bengaluru</a:t>
            </a:r>
            <a:endParaRPr/>
          </a:p>
          <a:p>
            <a:pPr marL="0" lvl="0" indent="0" algn="ctr" rtl="0">
              <a:lnSpc>
                <a:spcPct val="100000"/>
              </a:lnSpc>
              <a:spcBef>
                <a:spcPts val="1000"/>
              </a:spcBef>
              <a:spcAft>
                <a:spcPts val="0"/>
              </a:spcAft>
              <a:buClr>
                <a:schemeClr val="dk2"/>
              </a:buClr>
              <a:buSzPct val="70000"/>
              <a:buNone/>
            </a:pPr>
            <a:endParaRPr/>
          </a:p>
          <a:p>
            <a:pPr marL="0" lvl="0" indent="0" algn="ctr" rtl="0">
              <a:lnSpc>
                <a:spcPct val="100000"/>
              </a:lnSpc>
              <a:spcBef>
                <a:spcPts val="1000"/>
              </a:spcBef>
              <a:spcAft>
                <a:spcPts val="0"/>
              </a:spcAft>
              <a:buClr>
                <a:schemeClr val="dk2"/>
              </a:buClr>
              <a:buSzPct val="70000"/>
              <a:buNone/>
            </a:pPr>
            <a:endParaRPr/>
          </a:p>
          <a:p>
            <a:pPr marL="0" lvl="0" indent="0" algn="ctr" rtl="0">
              <a:lnSpc>
                <a:spcPct val="100000"/>
              </a:lnSpc>
              <a:spcBef>
                <a:spcPts val="1000"/>
              </a:spcBef>
              <a:spcAft>
                <a:spcPts val="0"/>
              </a:spcAft>
              <a:buClr>
                <a:schemeClr val="dk2"/>
              </a:buClr>
              <a:buSzPct val="70000"/>
              <a:buNone/>
            </a:pPr>
            <a:endParaRPr/>
          </a:p>
          <a:p>
            <a:pPr marL="0" lvl="0" indent="0" algn="ctr" rtl="0">
              <a:lnSpc>
                <a:spcPct val="100000"/>
              </a:lnSpc>
              <a:spcBef>
                <a:spcPts val="1000"/>
              </a:spcBef>
              <a:spcAft>
                <a:spcPts val="0"/>
              </a:spcAft>
              <a:buClr>
                <a:schemeClr val="dk2"/>
              </a:buClr>
              <a:buSzPct val="70000"/>
              <a:buNone/>
            </a:pPr>
            <a:r>
              <a:rPr lang="en-US" b="1"/>
              <a:t>E. Suhail Ahmed</a:t>
            </a:r>
            <a:endParaRPr/>
          </a:p>
          <a:p>
            <a:pPr marL="0" lvl="0" indent="0" algn="ctr" rtl="0">
              <a:lnSpc>
                <a:spcPct val="100000"/>
              </a:lnSpc>
              <a:spcBef>
                <a:spcPts val="1000"/>
              </a:spcBef>
              <a:spcAft>
                <a:spcPts val="0"/>
              </a:spcAft>
              <a:buClr>
                <a:schemeClr val="dk2"/>
              </a:buClr>
              <a:buSzPct val="70000"/>
              <a:buNone/>
            </a:pPr>
            <a:r>
              <a:rPr lang="en-US"/>
              <a:t>Partner, M/s. TRIALBASE</a:t>
            </a:r>
            <a:endParaRPr/>
          </a:p>
          <a:p>
            <a:pPr marL="0" lvl="0" indent="0" algn="ctr" rtl="0">
              <a:lnSpc>
                <a:spcPct val="100000"/>
              </a:lnSpc>
              <a:spcBef>
                <a:spcPts val="1000"/>
              </a:spcBef>
              <a:spcAft>
                <a:spcPts val="0"/>
              </a:spcAft>
              <a:buClr>
                <a:schemeClr val="dk2"/>
              </a:buClr>
              <a:buSzPct val="70000"/>
              <a:buNone/>
            </a:pPr>
            <a:r>
              <a:rPr lang="en-US"/>
              <a:t>Advocates, Bengaluru</a:t>
            </a:r>
            <a:endParaRPr/>
          </a:p>
          <a:p>
            <a:pPr marL="0" lvl="0" indent="0" algn="ctr" rtl="0">
              <a:lnSpc>
                <a:spcPct val="100000"/>
              </a:lnSpc>
              <a:spcBef>
                <a:spcPts val="1000"/>
              </a:spcBef>
              <a:spcAft>
                <a:spcPts val="0"/>
              </a:spcAft>
              <a:buClr>
                <a:schemeClr val="dk2"/>
              </a:buClr>
              <a:buSzPct val="70000"/>
              <a:buNone/>
            </a:pPr>
            <a:endParaRPr/>
          </a:p>
          <a:p>
            <a:pPr marL="0" lvl="0" indent="0" algn="ctr" rtl="0">
              <a:lnSpc>
                <a:spcPct val="100000"/>
              </a:lnSpc>
              <a:spcBef>
                <a:spcPts val="1000"/>
              </a:spcBef>
              <a:spcAft>
                <a:spcPts val="0"/>
              </a:spcAft>
              <a:buClr>
                <a:schemeClr val="dk2"/>
              </a:buClr>
              <a:buSzPct val="70000"/>
              <a:buNone/>
            </a:pPr>
            <a:endParaRPr/>
          </a:p>
          <a:p>
            <a:pPr marL="0" lvl="0" indent="0" algn="ctr" rtl="0">
              <a:lnSpc>
                <a:spcPct val="100000"/>
              </a:lnSpc>
              <a:spcBef>
                <a:spcPts val="1000"/>
              </a:spcBef>
              <a:spcAft>
                <a:spcPts val="0"/>
              </a:spcAft>
              <a:buClr>
                <a:schemeClr val="dk2"/>
              </a:buClr>
              <a:buSzPct val="70000"/>
              <a:buNone/>
            </a:pPr>
            <a:endParaRPr/>
          </a:p>
        </p:txBody>
      </p:sp>
      <p:pic>
        <p:nvPicPr>
          <p:cNvPr id="110" name="Google Shape;110;p3"/>
          <p:cNvPicPr preferRelativeResize="0"/>
          <p:nvPr/>
        </p:nvPicPr>
        <p:blipFill rotWithShape="1">
          <a:blip r:embed="rId3">
            <a:alphaModFix/>
          </a:blip>
          <a:srcRect/>
          <a:stretch/>
        </p:blipFill>
        <p:spPr>
          <a:xfrm>
            <a:off x="2225615" y="1295779"/>
            <a:ext cx="1715449" cy="1843912"/>
          </a:xfrm>
          <a:prstGeom prst="rect">
            <a:avLst/>
          </a:prstGeom>
          <a:noFill/>
          <a:ln>
            <a:noFill/>
          </a:ln>
        </p:spPr>
      </p:pic>
      <p:pic>
        <p:nvPicPr>
          <p:cNvPr id="111" name="Google Shape;111;p3"/>
          <p:cNvPicPr preferRelativeResize="0"/>
          <p:nvPr/>
        </p:nvPicPr>
        <p:blipFill rotWithShape="1">
          <a:blip r:embed="rId4">
            <a:alphaModFix/>
          </a:blip>
          <a:srcRect t="3700" b="9064"/>
          <a:stretch/>
        </p:blipFill>
        <p:spPr>
          <a:xfrm>
            <a:off x="9518904" y="3618718"/>
            <a:ext cx="1709928" cy="21054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p:nvPr/>
        </p:nvSpPr>
        <p:spPr>
          <a:xfrm>
            <a:off x="1004157" y="135123"/>
            <a:ext cx="9604003" cy="61098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2800"/>
              <a:buFont typeface="Garamond"/>
              <a:buNone/>
            </a:pPr>
            <a:r>
              <a:rPr lang="en-US" sz="2800">
                <a:solidFill>
                  <a:srgbClr val="C00000"/>
                </a:solidFill>
                <a:latin typeface="Garamond" panose="02020404030301010803" pitchFamily="18" charset="0"/>
                <a:ea typeface="Garamond"/>
                <a:cs typeface="Garamond"/>
                <a:sym typeface="Garamond"/>
              </a:rPr>
              <a:t>RERA - Financial management – Sec 4</a:t>
            </a:r>
            <a:endParaRPr sz="2800">
              <a:solidFill>
                <a:srgbClr val="C00000"/>
              </a:solidFill>
              <a:latin typeface="Garamond" panose="02020404030301010803" pitchFamily="18" charset="0"/>
              <a:ea typeface="Book Antiqua"/>
              <a:cs typeface="Book Antiqua"/>
              <a:sym typeface="Book Antiqua"/>
            </a:endParaRPr>
          </a:p>
        </p:txBody>
      </p:sp>
      <p:grpSp>
        <p:nvGrpSpPr>
          <p:cNvPr id="482" name="Google Shape;482;p43"/>
          <p:cNvGrpSpPr/>
          <p:nvPr/>
        </p:nvGrpSpPr>
        <p:grpSpPr>
          <a:xfrm>
            <a:off x="2340223" y="1140497"/>
            <a:ext cx="7231062" cy="5418475"/>
            <a:chOff x="448468" y="95"/>
            <a:chExt cx="7231062" cy="5418475"/>
          </a:xfrm>
        </p:grpSpPr>
        <p:sp>
          <p:nvSpPr>
            <p:cNvPr id="483" name="Google Shape;483;p43"/>
            <p:cNvSpPr/>
            <p:nvPr/>
          </p:nvSpPr>
          <p:spPr>
            <a:xfrm rot="5400000">
              <a:off x="3506806" y="130656"/>
              <a:ext cx="2008628" cy="1747506"/>
            </a:xfrm>
            <a:prstGeom prst="hexagon">
              <a:avLst>
                <a:gd name="adj" fmla="val 25000"/>
                <a:gd name="vf" fmla="val 1154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84" name="Google Shape;484;p43"/>
            <p:cNvSpPr txBox="1"/>
            <p:nvPr/>
          </p:nvSpPr>
          <p:spPr>
            <a:xfrm>
              <a:off x="3909687" y="313106"/>
              <a:ext cx="1202866" cy="138260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aramond"/>
                <a:buNone/>
              </a:pPr>
              <a:r>
                <a:rPr lang="en-US" sz="1500">
                  <a:solidFill>
                    <a:schemeClr val="lt1"/>
                  </a:solidFill>
                  <a:latin typeface="Garamond" panose="02020404030301010803" pitchFamily="18" charset="0"/>
                  <a:ea typeface="Garamond"/>
                  <a:cs typeface="Garamond"/>
                  <a:sym typeface="Garamond"/>
                </a:rPr>
                <a:t>Disclose in RERA Registration Application</a:t>
              </a:r>
              <a:endParaRPr sz="1500">
                <a:solidFill>
                  <a:schemeClr val="lt1"/>
                </a:solidFill>
                <a:latin typeface="Garamond" panose="02020404030301010803" pitchFamily="18" charset="0"/>
                <a:ea typeface="Garamond"/>
                <a:cs typeface="Garamond"/>
                <a:sym typeface="Garamond"/>
              </a:endParaRPr>
            </a:p>
          </p:txBody>
        </p:sp>
        <p:sp>
          <p:nvSpPr>
            <p:cNvPr id="485" name="Google Shape;485;p43"/>
            <p:cNvSpPr/>
            <p:nvPr/>
          </p:nvSpPr>
          <p:spPr>
            <a:xfrm>
              <a:off x="5437901" y="401821"/>
              <a:ext cx="2241629" cy="12051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86" name="Google Shape;486;p43"/>
            <p:cNvSpPr txBox="1"/>
            <p:nvPr/>
          </p:nvSpPr>
          <p:spPr>
            <a:xfrm>
              <a:off x="5437901" y="401821"/>
              <a:ext cx="2241629" cy="1205177"/>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dk1"/>
                </a:buClr>
                <a:buSzPts val="1500"/>
                <a:buFont typeface="Garamond"/>
                <a:buNone/>
              </a:pPr>
              <a:r>
                <a:rPr lang="en-US" sz="1500" b="1">
                  <a:solidFill>
                    <a:schemeClr val="dk1"/>
                  </a:solidFill>
                  <a:latin typeface="Garamond" panose="02020404030301010803" pitchFamily="18" charset="0"/>
                  <a:ea typeface="Garamond"/>
                  <a:cs typeface="Garamond"/>
                  <a:sym typeface="Garamond"/>
                </a:rPr>
                <a:t>Scheduled Bank</a:t>
              </a:r>
              <a:endParaRPr sz="1500" b="1">
                <a:solidFill>
                  <a:schemeClr val="dk1"/>
                </a:solidFill>
                <a:latin typeface="Garamond" panose="02020404030301010803" pitchFamily="18" charset="0"/>
                <a:ea typeface="Garamond"/>
                <a:cs typeface="Garamond"/>
                <a:sym typeface="Garamond"/>
              </a:endParaRPr>
            </a:p>
          </p:txBody>
        </p:sp>
        <p:sp>
          <p:nvSpPr>
            <p:cNvPr id="487" name="Google Shape;487;p43"/>
            <p:cNvSpPr/>
            <p:nvPr/>
          </p:nvSpPr>
          <p:spPr>
            <a:xfrm rot="5400000">
              <a:off x="1619499" y="130656"/>
              <a:ext cx="2008628" cy="1747506"/>
            </a:xfrm>
            <a:prstGeom prst="hexagon">
              <a:avLst>
                <a:gd name="adj" fmla="val 25000"/>
                <a:gd name="vf" fmla="val 115470"/>
              </a:avLst>
            </a:prstGeom>
            <a:solidFill>
              <a:srgbClr val="A3A0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88" name="Google Shape;488;p43"/>
            <p:cNvSpPr txBox="1"/>
            <p:nvPr/>
          </p:nvSpPr>
          <p:spPr>
            <a:xfrm>
              <a:off x="2022380" y="313106"/>
              <a:ext cx="1202866" cy="13826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Garamond"/>
                <a:buNone/>
              </a:pPr>
              <a:r>
                <a:rPr lang="en-US" sz="2100">
                  <a:solidFill>
                    <a:schemeClr val="lt1"/>
                  </a:solidFill>
                  <a:latin typeface="Garamond" panose="02020404030301010803" pitchFamily="18" charset="0"/>
                  <a:ea typeface="Garamond"/>
                  <a:cs typeface="Garamond"/>
                  <a:sym typeface="Garamond"/>
                </a:rPr>
                <a:t>Project Designated Bank Account</a:t>
              </a:r>
              <a:endParaRPr sz="2100">
                <a:solidFill>
                  <a:schemeClr val="lt1"/>
                </a:solidFill>
                <a:latin typeface="Garamond" panose="02020404030301010803" pitchFamily="18" charset="0"/>
                <a:ea typeface="Garamond"/>
                <a:cs typeface="Garamond"/>
                <a:sym typeface="Garamond"/>
              </a:endParaRPr>
            </a:p>
          </p:txBody>
        </p:sp>
        <p:sp>
          <p:nvSpPr>
            <p:cNvPr id="489" name="Google Shape;489;p43"/>
            <p:cNvSpPr/>
            <p:nvPr/>
          </p:nvSpPr>
          <p:spPr>
            <a:xfrm rot="5400000">
              <a:off x="2559537" y="1835580"/>
              <a:ext cx="2008628" cy="1747506"/>
            </a:xfrm>
            <a:prstGeom prst="hexagon">
              <a:avLst>
                <a:gd name="adj" fmla="val 25000"/>
                <a:gd name="vf" fmla="val 115470"/>
              </a:avLst>
            </a:prstGeom>
            <a:solidFill>
              <a:srgbClr val="A39C9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0" name="Google Shape;490;p43"/>
            <p:cNvSpPr txBox="1"/>
            <p:nvPr/>
          </p:nvSpPr>
          <p:spPr>
            <a:xfrm>
              <a:off x="2962418" y="2018030"/>
              <a:ext cx="1202866" cy="138260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aramond"/>
                <a:buNone/>
              </a:pPr>
              <a:r>
                <a:rPr lang="en-US" sz="1500">
                  <a:solidFill>
                    <a:schemeClr val="lt1"/>
                  </a:solidFill>
                  <a:latin typeface="Garamond" panose="02020404030301010803" pitchFamily="18" charset="0"/>
                  <a:ea typeface="Garamond"/>
                  <a:cs typeface="Garamond"/>
                  <a:sym typeface="Garamond"/>
                </a:rPr>
                <a:t>Mandatory  Deposit of </a:t>
              </a:r>
              <a:endParaRPr>
                <a:latin typeface="Garamond" panose="02020404030301010803" pitchFamily="18" charset="0"/>
              </a:endParaRPr>
            </a:p>
            <a:p>
              <a:pPr marL="0" marR="0" lvl="0" indent="0" algn="ctr" rtl="0">
                <a:lnSpc>
                  <a:spcPct val="90000"/>
                </a:lnSpc>
                <a:spcBef>
                  <a:spcPts val="525"/>
                </a:spcBef>
                <a:spcAft>
                  <a:spcPts val="0"/>
                </a:spcAft>
                <a:buClr>
                  <a:schemeClr val="lt1"/>
                </a:buClr>
                <a:buSzPts val="1500"/>
                <a:buFont typeface="Garamond"/>
                <a:buNone/>
              </a:pPr>
              <a:r>
                <a:rPr lang="en-US" sz="1500">
                  <a:solidFill>
                    <a:schemeClr val="lt1"/>
                  </a:solidFill>
                  <a:latin typeface="Garamond" panose="02020404030301010803" pitchFamily="18" charset="0"/>
                  <a:ea typeface="Garamond"/>
                  <a:cs typeface="Garamond"/>
                  <a:sym typeface="Garamond"/>
                </a:rPr>
                <a:t>70 % of realization from allottees</a:t>
              </a:r>
              <a:endParaRPr sz="1500">
                <a:solidFill>
                  <a:schemeClr val="lt1"/>
                </a:solidFill>
                <a:latin typeface="Garamond" panose="02020404030301010803" pitchFamily="18" charset="0"/>
                <a:ea typeface="Garamond"/>
                <a:cs typeface="Garamond"/>
                <a:sym typeface="Garamond"/>
              </a:endParaRPr>
            </a:p>
          </p:txBody>
        </p:sp>
        <p:sp>
          <p:nvSpPr>
            <p:cNvPr id="491" name="Google Shape;491;p43"/>
            <p:cNvSpPr/>
            <p:nvPr/>
          </p:nvSpPr>
          <p:spPr>
            <a:xfrm>
              <a:off x="448468" y="2106744"/>
              <a:ext cx="2169318" cy="12051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2" name="Google Shape;492;p43"/>
            <p:cNvSpPr txBox="1"/>
            <p:nvPr/>
          </p:nvSpPr>
          <p:spPr>
            <a:xfrm>
              <a:off x="448468" y="2106744"/>
              <a:ext cx="2169318" cy="1205177"/>
            </a:xfrm>
            <a:prstGeom prst="rect">
              <a:avLst/>
            </a:prstGeom>
            <a:noFill/>
            <a:ln>
              <a:noFill/>
            </a:ln>
          </p:spPr>
          <p:txBody>
            <a:bodyPr spcFirstLastPara="1" wrap="square" lIns="57150" tIns="57150" rIns="57150" bIns="57150" anchor="ctr" anchorCtr="0">
              <a:noAutofit/>
            </a:bodyPr>
            <a:lstStyle/>
            <a:p>
              <a:pPr marL="0" marR="0" lvl="0" indent="0" algn="r" rtl="0">
                <a:lnSpc>
                  <a:spcPct val="90000"/>
                </a:lnSpc>
                <a:spcBef>
                  <a:spcPts val="0"/>
                </a:spcBef>
                <a:spcAft>
                  <a:spcPts val="0"/>
                </a:spcAft>
                <a:buClr>
                  <a:schemeClr val="dk1"/>
                </a:buClr>
                <a:buSzPts val="1500"/>
                <a:buFont typeface="Garamond"/>
                <a:buNone/>
              </a:pPr>
              <a:r>
                <a:rPr lang="en-US" sz="1500" b="1">
                  <a:solidFill>
                    <a:schemeClr val="dk1"/>
                  </a:solidFill>
                  <a:latin typeface="Garamond" panose="02020404030301010803" pitchFamily="18" charset="0"/>
                  <a:ea typeface="Garamond"/>
                  <a:cs typeface="Garamond"/>
                  <a:sym typeface="Garamond"/>
                </a:rPr>
                <a:t>Allottees Realisation</a:t>
              </a:r>
              <a:endParaRPr sz="1500" b="1">
                <a:solidFill>
                  <a:schemeClr val="dk1"/>
                </a:solidFill>
                <a:latin typeface="Garamond" panose="02020404030301010803" pitchFamily="18" charset="0"/>
                <a:ea typeface="Garamond"/>
                <a:cs typeface="Garamond"/>
                <a:sym typeface="Garamond"/>
              </a:endParaRPr>
            </a:p>
          </p:txBody>
        </p:sp>
        <p:sp>
          <p:nvSpPr>
            <p:cNvPr id="493" name="Google Shape;493;p43"/>
            <p:cNvSpPr/>
            <p:nvPr/>
          </p:nvSpPr>
          <p:spPr>
            <a:xfrm rot="5400000">
              <a:off x="4446844" y="1835580"/>
              <a:ext cx="2008628" cy="1747506"/>
            </a:xfrm>
            <a:prstGeom prst="hexagon">
              <a:avLst>
                <a:gd name="adj" fmla="val 25000"/>
                <a:gd name="vf" fmla="val 115470"/>
              </a:avLst>
            </a:prstGeom>
            <a:solidFill>
              <a:srgbClr val="A2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4" name="Google Shape;494;p43"/>
            <p:cNvSpPr txBox="1"/>
            <p:nvPr/>
          </p:nvSpPr>
          <p:spPr>
            <a:xfrm>
              <a:off x="4849725" y="2018030"/>
              <a:ext cx="1202866" cy="13826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Garamond"/>
                <a:buNone/>
              </a:pPr>
              <a:r>
                <a:rPr lang="en-US" sz="1600" dirty="0">
                  <a:solidFill>
                    <a:schemeClr val="lt1"/>
                  </a:solidFill>
                  <a:latin typeface="Garamond" panose="02020404030301010803" pitchFamily="18" charset="0"/>
                  <a:ea typeface="Garamond"/>
                  <a:cs typeface="Garamond"/>
                  <a:sym typeface="Garamond"/>
                </a:rPr>
                <a:t>Withdrawal of 70 % based on % of Completion of the Project development</a:t>
              </a:r>
              <a:endParaRPr sz="1600" dirty="0">
                <a:solidFill>
                  <a:schemeClr val="lt1"/>
                </a:solidFill>
                <a:latin typeface="Garamond" panose="02020404030301010803" pitchFamily="18" charset="0"/>
                <a:ea typeface="Garamond"/>
                <a:cs typeface="Garamond"/>
                <a:sym typeface="Garamond"/>
              </a:endParaRPr>
            </a:p>
          </p:txBody>
        </p:sp>
        <p:sp>
          <p:nvSpPr>
            <p:cNvPr id="495" name="Google Shape;495;p43"/>
            <p:cNvSpPr/>
            <p:nvPr/>
          </p:nvSpPr>
          <p:spPr>
            <a:xfrm rot="5400000">
              <a:off x="3506806" y="3540503"/>
              <a:ext cx="2008628" cy="1747506"/>
            </a:xfrm>
            <a:prstGeom prst="hexagon">
              <a:avLst>
                <a:gd name="adj" fmla="val 25000"/>
                <a:gd name="vf" fmla="val 115470"/>
              </a:avLst>
            </a:prstGeom>
            <a:solidFill>
              <a:srgbClr val="A2949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6" name="Google Shape;496;p43"/>
            <p:cNvSpPr txBox="1"/>
            <p:nvPr/>
          </p:nvSpPr>
          <p:spPr>
            <a:xfrm>
              <a:off x="3909687" y="3722953"/>
              <a:ext cx="1202866" cy="138260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aramond"/>
                <a:buNone/>
              </a:pPr>
              <a:r>
                <a:rPr lang="en-US" sz="1500">
                  <a:solidFill>
                    <a:schemeClr val="lt1"/>
                  </a:solidFill>
                  <a:latin typeface="Garamond" panose="02020404030301010803" pitchFamily="18" charset="0"/>
                  <a:ea typeface="Garamond"/>
                  <a:cs typeface="Garamond"/>
                  <a:sym typeface="Garamond"/>
                </a:rPr>
                <a:t>Utilise the withdrawn money for the specific project</a:t>
              </a:r>
              <a:endParaRPr sz="1500">
                <a:solidFill>
                  <a:schemeClr val="lt1"/>
                </a:solidFill>
                <a:latin typeface="Garamond" panose="02020404030301010803" pitchFamily="18" charset="0"/>
                <a:ea typeface="Garamond"/>
                <a:cs typeface="Garamond"/>
                <a:sym typeface="Garamond"/>
              </a:endParaRPr>
            </a:p>
          </p:txBody>
        </p:sp>
        <p:sp>
          <p:nvSpPr>
            <p:cNvPr id="497" name="Google Shape;497;p43"/>
            <p:cNvSpPr/>
            <p:nvPr/>
          </p:nvSpPr>
          <p:spPr>
            <a:xfrm>
              <a:off x="5437901" y="3811668"/>
              <a:ext cx="2241629" cy="12051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8" name="Google Shape;498;p43"/>
            <p:cNvSpPr/>
            <p:nvPr/>
          </p:nvSpPr>
          <p:spPr>
            <a:xfrm rot="5400000">
              <a:off x="1619499" y="3540503"/>
              <a:ext cx="2008628" cy="1747506"/>
            </a:xfrm>
            <a:prstGeom prst="hexagon">
              <a:avLst>
                <a:gd name="adj" fmla="val 25000"/>
                <a:gd name="vf" fmla="val 115470"/>
              </a:avLst>
            </a:prstGeom>
            <a:solidFill>
              <a:srgbClr val="A38F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aramond" panose="02020404030301010803" pitchFamily="18" charset="0"/>
              </a:endParaRPr>
            </a:p>
          </p:txBody>
        </p:sp>
        <p:sp>
          <p:nvSpPr>
            <p:cNvPr id="499" name="Google Shape;499;p43"/>
            <p:cNvSpPr txBox="1"/>
            <p:nvPr/>
          </p:nvSpPr>
          <p:spPr>
            <a:xfrm>
              <a:off x="2022380" y="3722953"/>
              <a:ext cx="1202866" cy="13826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panose="02020404030301010803" pitchFamily="18" charset="0"/>
                  <a:ea typeface="Garamond"/>
                  <a:cs typeface="Garamond"/>
                  <a:sym typeface="Garamond"/>
                </a:rPr>
                <a:t>Professional Certificates mandatory for withdrawal of money </a:t>
              </a:r>
              <a:endParaRPr sz="1700">
                <a:solidFill>
                  <a:schemeClr val="lt1"/>
                </a:solidFill>
                <a:latin typeface="Garamond" panose="02020404030301010803" pitchFamily="18" charset="0"/>
                <a:ea typeface="Garamond"/>
                <a:cs typeface="Garamond"/>
                <a:sym typeface="Garamond"/>
              </a:endParaRPr>
            </a:p>
          </p:txBody>
        </p:sp>
      </p:grpSp>
      <p:pic>
        <p:nvPicPr>
          <p:cNvPr id="500" name="Google Shape;500;p43"/>
          <p:cNvPicPr preferRelativeResize="0"/>
          <p:nvPr/>
        </p:nvPicPr>
        <p:blipFill rotWithShape="1">
          <a:blip r:embed="rId3">
            <a:alphaModFix/>
          </a:blip>
          <a:srcRect l="7791" t="14815" r="15385" b="14814"/>
          <a:stretch/>
        </p:blipFill>
        <p:spPr>
          <a:xfrm>
            <a:off x="1616873" y="1216602"/>
            <a:ext cx="1587880" cy="15550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4"/>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IN" sz="2000" b="1" dirty="0">
                <a:latin typeface="Garamond"/>
                <a:ea typeface="Garamond"/>
                <a:cs typeface="Garamond"/>
                <a:sym typeface="Garamond"/>
              </a:rPr>
              <a:t>Withdrawal of money from the Designated Bank Account </a:t>
            </a:r>
            <a:endParaRPr sz="2000" b="1" dirty="0">
              <a:latin typeface="Garamond"/>
              <a:ea typeface="Garamond"/>
              <a:cs typeface="Garamond"/>
              <a:sym typeface="Garamond"/>
            </a:endParaRPr>
          </a:p>
        </p:txBody>
      </p:sp>
      <p:sp>
        <p:nvSpPr>
          <p:cNvPr id="506" name="Google Shape;506;p44"/>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350520" algn="l" rtl="0">
              <a:lnSpc>
                <a:spcPct val="100000"/>
              </a:lnSpc>
              <a:spcBef>
                <a:spcPts val="1000"/>
              </a:spcBef>
              <a:spcAft>
                <a:spcPts val="0"/>
              </a:spcAft>
              <a:buClr>
                <a:schemeClr val="dk2"/>
              </a:buClr>
              <a:buSzPts val="1680"/>
              <a:buFont typeface="Sorts Mill Goudy"/>
              <a:buNone/>
            </a:pPr>
            <a:r>
              <a:rPr lang="en-IN" sz="2000" dirty="0">
                <a:latin typeface="Garamond" panose="02020404030301010803" pitchFamily="18" charset="0"/>
                <a:ea typeface="Garamond"/>
                <a:cs typeface="Garamond"/>
                <a:sym typeface="Garamond"/>
              </a:rPr>
              <a:t>Rule 5 – </a:t>
            </a:r>
          </a:p>
          <a:p>
            <a:pPr marL="457200" lvl="0" indent="-350520" algn="just" rtl="0">
              <a:lnSpc>
                <a:spcPct val="100000"/>
              </a:lnSpc>
              <a:spcBef>
                <a:spcPts val="1000"/>
              </a:spcBef>
              <a:spcAft>
                <a:spcPts val="0"/>
              </a:spcAft>
              <a:buClr>
                <a:schemeClr val="dk2"/>
              </a:buClr>
              <a:buSzPts val="1680"/>
              <a:buFont typeface="Sorts Mill Goudy"/>
              <a:buAutoNum type="arabicParenBoth"/>
            </a:pPr>
            <a:r>
              <a:rPr lang="en-IN" sz="2000" b="0" i="0" u="none" strike="noStrike" baseline="0" dirty="0">
                <a:latin typeface="Garamond" panose="02020404030301010803" pitchFamily="18" charset="0"/>
              </a:rPr>
              <a:t>For the </a:t>
            </a:r>
            <a:r>
              <a:rPr lang="en-US" sz="2000" b="0" i="0" u="none" strike="noStrike" baseline="0" dirty="0">
                <a:latin typeface="Garamond" panose="02020404030301010803" pitchFamily="18" charset="0"/>
              </a:rPr>
              <a:t>purposes of sub-clause (D) of clause (</a:t>
            </a:r>
            <a:r>
              <a:rPr lang="en-US" sz="2000" b="0" i="1" u="none" strike="noStrike" baseline="0" dirty="0">
                <a:latin typeface="Garamond" panose="02020404030301010803" pitchFamily="18" charset="0"/>
              </a:rPr>
              <a:t>l</a:t>
            </a:r>
            <a:r>
              <a:rPr lang="en-US" sz="2000" b="0" i="0" u="none" strike="noStrike" baseline="0" dirty="0">
                <a:latin typeface="Garamond" panose="02020404030301010803" pitchFamily="18" charset="0"/>
              </a:rPr>
              <a:t>) of sub-section (2) of section 4 of the Act, the </a:t>
            </a:r>
            <a:r>
              <a:rPr lang="en-US" sz="2000" b="1" i="0" u="sng" strike="noStrike" baseline="0" dirty="0">
                <a:latin typeface="Garamond" panose="02020404030301010803" pitchFamily="18" charset="0"/>
              </a:rPr>
              <a:t>land cost shall be</a:t>
            </a:r>
            <a:r>
              <a:rPr lang="en-US" sz="2000" b="0" i="0" u="none" strike="noStrike" baseline="0" dirty="0">
                <a:latin typeface="Garamond" panose="02020404030301010803" pitchFamily="18" charset="0"/>
              </a:rPr>
              <a:t> the market value of the land including the costs incurred by the promoter towards the stamp duty and the registration fees for acquiring ownership over the land either for freehold or leasehold</a:t>
            </a:r>
          </a:p>
          <a:p>
            <a:pPr marL="106680" lvl="0" indent="0" algn="just" rtl="0">
              <a:lnSpc>
                <a:spcPct val="100000"/>
              </a:lnSpc>
              <a:spcBef>
                <a:spcPts val="1000"/>
              </a:spcBef>
              <a:spcAft>
                <a:spcPts val="0"/>
              </a:spcAft>
              <a:buClr>
                <a:schemeClr val="dk2"/>
              </a:buClr>
              <a:buSzPts val="1680"/>
              <a:buNone/>
            </a:pPr>
            <a:endParaRPr lang="en-US" sz="2000" b="0" i="0" u="none" strike="noStrike" baseline="0" dirty="0">
              <a:latin typeface="Garamond" panose="02020404030301010803" pitchFamily="18" charset="0"/>
            </a:endParaRPr>
          </a:p>
          <a:p>
            <a:pPr marL="563880" lvl="0" indent="-457200" algn="just" rtl="0">
              <a:lnSpc>
                <a:spcPct val="100000"/>
              </a:lnSpc>
              <a:spcBef>
                <a:spcPts val="1000"/>
              </a:spcBef>
              <a:spcAft>
                <a:spcPts val="0"/>
              </a:spcAft>
              <a:buClr>
                <a:schemeClr val="dk2"/>
              </a:buClr>
              <a:buSzPts val="1680"/>
              <a:buFont typeface="Sorts Mill Goudy"/>
              <a:buAutoNum type="arabicParenBoth"/>
            </a:pPr>
            <a:r>
              <a:rPr lang="en-US" sz="2000" dirty="0">
                <a:latin typeface="Garamond" panose="02020404030301010803" pitchFamily="18" charset="0"/>
                <a:ea typeface="Garamond"/>
                <a:cs typeface="Garamond"/>
                <a:sym typeface="Garamond"/>
              </a:rPr>
              <a:t>For the purposes of sub-clause (D) of clause (l) of sub-section (2) of section 4 of the Act, the </a:t>
            </a:r>
            <a:r>
              <a:rPr lang="en-US" sz="2000" b="1" u="sng" dirty="0">
                <a:latin typeface="Garamond" panose="02020404030301010803" pitchFamily="18" charset="0"/>
                <a:ea typeface="Garamond"/>
                <a:cs typeface="Garamond"/>
                <a:sym typeface="Garamond"/>
              </a:rPr>
              <a:t>construction cost shall </a:t>
            </a:r>
            <a:r>
              <a:rPr lang="en-US" sz="2000" dirty="0">
                <a:latin typeface="Garamond" panose="02020404030301010803" pitchFamily="18" charset="0"/>
                <a:ea typeface="Garamond"/>
                <a:cs typeface="Garamond"/>
                <a:sym typeface="Garamond"/>
              </a:rPr>
              <a:t>be the cost incurred by the promoter,  towards the on-site expenditure for the physical development of the project including the cost incurred by way of fees/charges paid towards obtaining necessary statutory clearances including cost of Transfer of Development Rights, premium Floor Space Index charges, Finance Cost for the construction of the project and professional consulting charges.</a:t>
            </a:r>
          </a:p>
          <a:p>
            <a:pPr marL="563880" lvl="0" indent="-457200" algn="l" rtl="0">
              <a:lnSpc>
                <a:spcPct val="100000"/>
              </a:lnSpc>
              <a:spcBef>
                <a:spcPts val="1000"/>
              </a:spcBef>
              <a:spcAft>
                <a:spcPts val="0"/>
              </a:spcAft>
              <a:buClr>
                <a:schemeClr val="dk2"/>
              </a:buClr>
              <a:buSzPts val="1680"/>
              <a:buFont typeface="Sorts Mill Goudy"/>
              <a:buAutoNum type="arabicParenBoth"/>
            </a:pPr>
            <a:endParaRPr lang="en-IN" sz="2000" dirty="0">
              <a:latin typeface="Garamond" panose="02020404030301010803" pitchFamily="18" charset="0"/>
              <a:ea typeface="Garamond"/>
              <a:cs typeface="Garamond"/>
              <a:sym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4"/>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IN" sz="2000" b="1" dirty="0">
                <a:latin typeface="Garamond"/>
                <a:ea typeface="Garamond"/>
                <a:cs typeface="Garamond"/>
                <a:sym typeface="Garamond"/>
              </a:rPr>
              <a:t>Withdrawal of money from the Designated Bank Account </a:t>
            </a:r>
            <a:endParaRPr sz="2000" b="1" dirty="0">
              <a:latin typeface="Garamond"/>
              <a:ea typeface="Garamond"/>
              <a:cs typeface="Garamond"/>
              <a:sym typeface="Garamond"/>
            </a:endParaRPr>
          </a:p>
        </p:txBody>
      </p:sp>
      <p:sp>
        <p:nvSpPr>
          <p:cNvPr id="506" name="Google Shape;506;p44"/>
          <p:cNvSpPr txBox="1">
            <a:spLocks noGrp="1"/>
          </p:cNvSpPr>
          <p:nvPr>
            <p:ph type="body" idx="1"/>
          </p:nvPr>
        </p:nvSpPr>
        <p:spPr>
          <a:xfrm>
            <a:off x="1396238" y="865120"/>
            <a:ext cx="9486901" cy="5361943"/>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350520" algn="l" rtl="0">
              <a:lnSpc>
                <a:spcPct val="100000"/>
              </a:lnSpc>
              <a:spcBef>
                <a:spcPts val="1000"/>
              </a:spcBef>
              <a:spcAft>
                <a:spcPts val="0"/>
              </a:spcAft>
              <a:buClr>
                <a:schemeClr val="dk2"/>
              </a:buClr>
              <a:buSzPts val="1680"/>
              <a:buFont typeface="Sorts Mill Goudy"/>
              <a:buNone/>
            </a:pPr>
            <a:r>
              <a:rPr lang="en-IN" sz="2000" dirty="0">
                <a:latin typeface="Garamond" panose="02020404030301010803" pitchFamily="18" charset="0"/>
                <a:ea typeface="Garamond"/>
                <a:cs typeface="Garamond"/>
                <a:sym typeface="Garamond"/>
              </a:rPr>
              <a:t>Rule 5 – </a:t>
            </a:r>
            <a:r>
              <a:rPr lang="en-US" sz="2000" b="0" i="0" u="none" strike="noStrike" baseline="0" dirty="0">
                <a:latin typeface="Garamond" panose="02020404030301010803" pitchFamily="18" charset="0"/>
              </a:rPr>
              <a:t>Explanation</a:t>
            </a:r>
            <a:endParaRPr lang="en-IN" sz="2000" dirty="0">
              <a:latin typeface="Garamond" panose="02020404030301010803" pitchFamily="18" charset="0"/>
              <a:ea typeface="Garamond"/>
              <a:cs typeface="Garamond"/>
              <a:sym typeface="Garamond"/>
            </a:endParaRPr>
          </a:p>
          <a:p>
            <a:pPr marL="106680" lvl="0" indent="0" algn="just" rtl="0">
              <a:lnSpc>
                <a:spcPct val="100000"/>
              </a:lnSpc>
              <a:spcBef>
                <a:spcPts val="1000"/>
              </a:spcBef>
              <a:spcAft>
                <a:spcPts val="0"/>
              </a:spcAft>
              <a:buClr>
                <a:schemeClr val="dk2"/>
              </a:buClr>
              <a:buSzPts val="1680"/>
              <a:buNone/>
            </a:pPr>
            <a:r>
              <a:rPr lang="en-US" sz="2000" b="0" i="0" u="none" strike="noStrike" baseline="0" dirty="0">
                <a:latin typeface="Garamond" panose="02020404030301010803" pitchFamily="18" charset="0"/>
              </a:rPr>
              <a:t>For the purpose of sub-clause (D) of clause (l) of subsection (2) of section 4 of the Act, the </a:t>
            </a:r>
          </a:p>
          <a:p>
            <a:pPr marL="106680" lvl="0" indent="0" algn="just" rtl="0">
              <a:lnSpc>
                <a:spcPct val="100000"/>
              </a:lnSpc>
              <a:spcBef>
                <a:spcPts val="1000"/>
              </a:spcBef>
              <a:spcAft>
                <a:spcPts val="0"/>
              </a:spcAft>
              <a:buClr>
                <a:schemeClr val="dk2"/>
              </a:buClr>
              <a:buSzPts val="1680"/>
              <a:buNone/>
            </a:pPr>
            <a:r>
              <a:rPr lang="en-US" sz="2000" b="1" i="0" u="sng" strike="noStrike" baseline="0" dirty="0">
                <a:latin typeface="Garamond" panose="02020404030301010803" pitchFamily="18" charset="0"/>
              </a:rPr>
              <a:t>engineer shall certify </a:t>
            </a:r>
            <a:r>
              <a:rPr lang="en-US" sz="2000" b="0" i="0" u="none" strike="noStrike" baseline="0" dirty="0">
                <a:latin typeface="Garamond" panose="02020404030301010803" pitchFamily="18" charset="0"/>
              </a:rPr>
              <a:t>that the items shown in the cost of construction is matching to the physical condition at the site of the real estate project; </a:t>
            </a:r>
          </a:p>
          <a:p>
            <a:pPr marL="106680" lvl="0" indent="0" algn="just" rtl="0">
              <a:lnSpc>
                <a:spcPct val="100000"/>
              </a:lnSpc>
              <a:spcBef>
                <a:spcPts val="1000"/>
              </a:spcBef>
              <a:spcAft>
                <a:spcPts val="0"/>
              </a:spcAft>
              <a:buClr>
                <a:schemeClr val="dk2"/>
              </a:buClr>
              <a:buSzPts val="1680"/>
              <a:buNone/>
            </a:pPr>
            <a:r>
              <a:rPr lang="en-US" sz="2000" b="1" i="0" u="sng" strike="noStrike" baseline="0" dirty="0">
                <a:latin typeface="Garamond" panose="02020404030301010803" pitchFamily="18" charset="0"/>
              </a:rPr>
              <a:t>the architect shall certify</a:t>
            </a:r>
            <a:r>
              <a:rPr lang="en-US" sz="2000" b="0" i="0" u="none" strike="noStrike" baseline="0" dirty="0">
                <a:latin typeface="Garamond" panose="02020404030301010803" pitchFamily="18" charset="0"/>
              </a:rPr>
              <a:t> that the physical condition at the site is built as per the sanctioned plan; and chartered accountant shall certify the cost incurred on construction cost and land cost; </a:t>
            </a:r>
          </a:p>
          <a:p>
            <a:pPr marL="106680" lvl="0" indent="0" algn="just" rtl="0">
              <a:lnSpc>
                <a:spcPct val="100000"/>
              </a:lnSpc>
              <a:spcBef>
                <a:spcPts val="1000"/>
              </a:spcBef>
              <a:spcAft>
                <a:spcPts val="0"/>
              </a:spcAft>
              <a:buClr>
                <a:schemeClr val="dk2"/>
              </a:buClr>
              <a:buSzPts val="1680"/>
              <a:buNone/>
            </a:pPr>
            <a:r>
              <a:rPr lang="en-US" sz="2000" b="1" i="0" u="sng" strike="noStrike" baseline="0" dirty="0">
                <a:latin typeface="Garamond" panose="02020404030301010803" pitchFamily="18" charset="0"/>
              </a:rPr>
              <a:t>the chartered accountant shall also certify </a:t>
            </a:r>
            <a:r>
              <a:rPr lang="en-US" sz="2000" b="0" i="0" u="none" strike="noStrike" baseline="0" dirty="0">
                <a:latin typeface="Garamond" panose="02020404030301010803" pitchFamily="18" charset="0"/>
              </a:rPr>
              <a:t>the proportion of the cost incurred on construction and land cost to the total estimated cost of the project. </a:t>
            </a:r>
          </a:p>
          <a:p>
            <a:pPr marL="106680" lvl="0" indent="0" algn="just" rtl="0">
              <a:lnSpc>
                <a:spcPct val="100000"/>
              </a:lnSpc>
              <a:spcBef>
                <a:spcPts val="1000"/>
              </a:spcBef>
              <a:spcAft>
                <a:spcPts val="0"/>
              </a:spcAft>
              <a:buClr>
                <a:schemeClr val="dk2"/>
              </a:buClr>
              <a:buSzPts val="1680"/>
              <a:buNone/>
            </a:pPr>
            <a:endParaRPr lang="en-US" sz="2000" dirty="0">
              <a:latin typeface="Garamond" panose="02020404030301010803" pitchFamily="18" charset="0"/>
            </a:endParaRPr>
          </a:p>
          <a:p>
            <a:pPr marL="106680" lvl="0" indent="0" algn="just" rtl="0">
              <a:lnSpc>
                <a:spcPct val="100000"/>
              </a:lnSpc>
              <a:spcBef>
                <a:spcPts val="1000"/>
              </a:spcBef>
              <a:spcAft>
                <a:spcPts val="0"/>
              </a:spcAft>
              <a:buClr>
                <a:schemeClr val="dk2"/>
              </a:buClr>
              <a:buSzPts val="1680"/>
              <a:buNone/>
            </a:pPr>
            <a:r>
              <a:rPr lang="en-US" sz="2000" b="0" i="0" u="none" strike="noStrike" baseline="0" dirty="0">
                <a:latin typeface="Garamond" panose="02020404030301010803" pitchFamily="18" charset="0"/>
              </a:rPr>
              <a:t>After completion of the project, the promoter shall be entitled to withdraw the balance amount lying in the separate account subject to obtaining the certificate from the engineer, architect and chartered accountant as mentioned above.</a:t>
            </a:r>
            <a:endParaRPr lang="en-IN" sz="2000" dirty="0">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113706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title"/>
          </p:nvPr>
        </p:nvSpPr>
        <p:spPr>
          <a:xfrm>
            <a:off x="1352549" y="146304"/>
            <a:ext cx="9917570" cy="4287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FORMATS OF PROFESSIONAL CERTIFICATES – Regulations</a:t>
            </a:r>
            <a:endParaRPr dirty="0"/>
          </a:p>
        </p:txBody>
      </p:sp>
      <p:sp>
        <p:nvSpPr>
          <p:cNvPr id="465" name="Google Shape;465;p40"/>
          <p:cNvSpPr txBox="1">
            <a:spLocks noGrp="1"/>
          </p:cNvSpPr>
          <p:nvPr>
            <p:ph type="body" idx="1"/>
          </p:nvPr>
        </p:nvSpPr>
        <p:spPr>
          <a:xfrm>
            <a:off x="1341913" y="703512"/>
            <a:ext cx="9917571" cy="557948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514350" lvl="0" indent="-514350" algn="just" rtl="0">
              <a:lnSpc>
                <a:spcPct val="100000"/>
              </a:lnSpc>
              <a:spcBef>
                <a:spcPts val="0"/>
              </a:spcBef>
              <a:spcAft>
                <a:spcPts val="0"/>
              </a:spcAft>
              <a:buClr>
                <a:schemeClr val="dk2"/>
              </a:buClr>
              <a:buSzPts val="1260"/>
              <a:buAutoNum type="alphaLcParenR"/>
            </a:pPr>
            <a:r>
              <a:rPr lang="en-US" sz="1800" dirty="0">
                <a:latin typeface="Garamond" panose="02020404030301010803" pitchFamily="18" charset="0"/>
              </a:rPr>
              <a:t>The certificates to be issued by the project architect, project engineer and chartered accountant in practice for withdrawal of money from the separate account maintained under Section 4(2) (1) (D) of the Act shall be in </a:t>
            </a:r>
            <a:endParaRPr sz="1800" dirty="0">
              <a:latin typeface="Garamond" panose="02020404030301010803" pitchFamily="18" charset="0"/>
            </a:endParaRPr>
          </a:p>
          <a:p>
            <a:pPr marL="971550" lvl="1" indent="-514350" algn="just" rtl="0">
              <a:lnSpc>
                <a:spcPct val="100000"/>
              </a:lnSpc>
              <a:spcBef>
                <a:spcPts val="500"/>
              </a:spcBef>
              <a:spcAft>
                <a:spcPts val="0"/>
              </a:spcAft>
              <a:buClr>
                <a:srgbClr val="C00000"/>
              </a:buClr>
              <a:buSzPts val="980"/>
              <a:buAutoNum type="alphaLcParenR"/>
            </a:pPr>
            <a:r>
              <a:rPr lang="en-US" sz="1800" dirty="0">
                <a:solidFill>
                  <a:srgbClr val="C00000"/>
                </a:solidFill>
                <a:latin typeface="Garamond" panose="02020404030301010803" pitchFamily="18" charset="0"/>
              </a:rPr>
              <a:t>Form 1 - Architect</a:t>
            </a:r>
            <a:endParaRPr sz="1800" dirty="0">
              <a:latin typeface="Garamond" panose="02020404030301010803" pitchFamily="18" charset="0"/>
            </a:endParaRPr>
          </a:p>
          <a:p>
            <a:pPr marL="971550" lvl="1" indent="-514350" algn="just" rtl="0">
              <a:lnSpc>
                <a:spcPct val="100000"/>
              </a:lnSpc>
              <a:spcBef>
                <a:spcPts val="500"/>
              </a:spcBef>
              <a:spcAft>
                <a:spcPts val="0"/>
              </a:spcAft>
              <a:buClr>
                <a:srgbClr val="C00000"/>
              </a:buClr>
              <a:buSzPts val="980"/>
              <a:buAutoNum type="alphaLcParenR"/>
            </a:pPr>
            <a:r>
              <a:rPr lang="en-US" sz="1800" dirty="0">
                <a:solidFill>
                  <a:srgbClr val="C00000"/>
                </a:solidFill>
                <a:latin typeface="Garamond" panose="02020404030301010803" pitchFamily="18" charset="0"/>
              </a:rPr>
              <a:t>Form 2 – Engineer</a:t>
            </a:r>
            <a:endParaRPr sz="1800" dirty="0">
              <a:latin typeface="Garamond" panose="02020404030301010803" pitchFamily="18" charset="0"/>
            </a:endParaRPr>
          </a:p>
          <a:p>
            <a:pPr marL="971550" lvl="1" indent="-514350" algn="just" rtl="0">
              <a:lnSpc>
                <a:spcPct val="100000"/>
              </a:lnSpc>
              <a:spcBef>
                <a:spcPts val="500"/>
              </a:spcBef>
              <a:spcAft>
                <a:spcPts val="0"/>
              </a:spcAft>
              <a:buClr>
                <a:srgbClr val="C00000"/>
              </a:buClr>
              <a:buSzPts val="980"/>
              <a:buAutoNum type="alphaLcParenR"/>
            </a:pPr>
            <a:r>
              <a:rPr lang="en-US" sz="1800" dirty="0">
                <a:solidFill>
                  <a:srgbClr val="C00000"/>
                </a:solidFill>
                <a:latin typeface="Garamond" panose="02020404030301010803" pitchFamily="18" charset="0"/>
              </a:rPr>
              <a:t>Form 3 - CA</a:t>
            </a:r>
            <a:endParaRPr sz="1800" dirty="0">
              <a:latin typeface="Garamond" panose="02020404030301010803" pitchFamily="18" charset="0"/>
            </a:endParaRPr>
          </a:p>
          <a:p>
            <a:pPr marL="514350" lvl="0" indent="-514350" algn="just" rtl="0">
              <a:lnSpc>
                <a:spcPct val="100000"/>
              </a:lnSpc>
              <a:spcBef>
                <a:spcPts val="1000"/>
              </a:spcBef>
              <a:spcAft>
                <a:spcPts val="0"/>
              </a:spcAft>
              <a:buClr>
                <a:schemeClr val="dk2"/>
              </a:buClr>
              <a:buSzPts val="1260"/>
              <a:buAutoNum type="alphaLcParenR"/>
            </a:pPr>
            <a:r>
              <a:rPr lang="en-US" sz="1800" dirty="0">
                <a:latin typeface="Garamond" panose="02020404030301010803" pitchFamily="18" charset="0"/>
              </a:rPr>
              <a:t>The promoter shall furnish a Certificate from the Bank on their letter head as per the prescribed format Form 6 under Section 4(2)(1)(D).</a:t>
            </a:r>
            <a:endParaRPr sz="1800" dirty="0">
              <a:latin typeface="Garamond" panose="02020404030301010803" pitchFamily="18" charset="0"/>
            </a:endParaRPr>
          </a:p>
          <a:p>
            <a:pPr marL="514350" lvl="0" indent="-514350" algn="just" rtl="0">
              <a:lnSpc>
                <a:spcPct val="100000"/>
              </a:lnSpc>
              <a:spcBef>
                <a:spcPts val="1000"/>
              </a:spcBef>
              <a:spcAft>
                <a:spcPts val="0"/>
              </a:spcAft>
              <a:buClr>
                <a:schemeClr val="dk2"/>
              </a:buClr>
              <a:buSzPts val="1260"/>
              <a:buAutoNum type="alphaLcParenR"/>
            </a:pPr>
            <a:r>
              <a:rPr lang="en-US" sz="1800" dirty="0">
                <a:latin typeface="Garamond" panose="02020404030301010803" pitchFamily="18" charset="0"/>
              </a:rPr>
              <a:t>The annual report on statement of accounts in </a:t>
            </a:r>
            <a:r>
              <a:rPr lang="en-US" sz="1800" dirty="0">
                <a:solidFill>
                  <a:srgbClr val="C00000"/>
                </a:solidFill>
                <a:latin typeface="Garamond" panose="02020404030301010803" pitchFamily="18" charset="0"/>
              </a:rPr>
              <a:t>Form 7 (CA)</a:t>
            </a:r>
            <a:r>
              <a:rPr lang="en-US" sz="1800" dirty="0">
                <a:latin typeface="Garamond" panose="02020404030301010803" pitchFamily="18" charset="0"/>
              </a:rPr>
              <a:t>, issued in accordance with the 3</a:t>
            </a:r>
            <a:r>
              <a:rPr lang="en-US" sz="1800" baseline="30000" dirty="0">
                <a:latin typeface="Garamond" panose="02020404030301010803" pitchFamily="18" charset="0"/>
              </a:rPr>
              <a:t>rd</a:t>
            </a:r>
            <a:r>
              <a:rPr lang="en-US" sz="1800" dirty="0">
                <a:latin typeface="Garamond" panose="02020404030301010803" pitchFamily="18" charset="0"/>
              </a:rPr>
              <a:t> Proviso( D) to Section 4 (2)(l) of the Act (i.e.,) shall be certified and signed by the Statutory Auditor of the promoter’s enterprise.</a:t>
            </a:r>
            <a:endParaRPr sz="1800" dirty="0">
              <a:latin typeface="Garamond" panose="02020404030301010803" pitchFamily="18" charset="0"/>
            </a:endParaRPr>
          </a:p>
          <a:p>
            <a:pPr marL="514350" lvl="0" indent="-514350" algn="just" rtl="0">
              <a:lnSpc>
                <a:spcPct val="100000"/>
              </a:lnSpc>
              <a:spcBef>
                <a:spcPts val="1000"/>
              </a:spcBef>
              <a:spcAft>
                <a:spcPts val="0"/>
              </a:spcAft>
              <a:buClr>
                <a:schemeClr val="dk2"/>
              </a:buClr>
              <a:buSzPts val="1260"/>
              <a:buAutoNum type="alphaLcParenR"/>
            </a:pPr>
            <a:r>
              <a:rPr lang="en-US" sz="1800" dirty="0">
                <a:latin typeface="Garamond" panose="02020404030301010803" pitchFamily="18" charset="0"/>
              </a:rPr>
              <a:t>The promoter shall designate an architect, an engineer, a chartered accountant who issues certificates for the project to enable withdrawal of amounts from the separate account opened in compliance of the provisions under Section 4 (2) (1) (D) of the Act for the work completed and such designated architect, engineer and chartered accountant shall not be changed without prior concurrence of the Authority</a:t>
            </a:r>
            <a:endParaRPr sz="1800" dirty="0">
              <a:latin typeface="Garamond" panose="020204040303010108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title"/>
          </p:nvPr>
        </p:nvSpPr>
        <p:spPr>
          <a:xfrm>
            <a:off x="1352549" y="146304"/>
            <a:ext cx="9917570" cy="4287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FORMATS OF PROFESSIONAL CERTIFICATES - </a:t>
            </a:r>
            <a:r>
              <a:rPr lang="en-US" sz="3200" b="1" dirty="0">
                <a:latin typeface="Garamond"/>
                <a:ea typeface="Garamond"/>
                <a:cs typeface="Garamond"/>
                <a:sym typeface="Garamond"/>
              </a:rPr>
              <a:t>Regulations</a:t>
            </a:r>
            <a:endParaRPr dirty="0"/>
          </a:p>
        </p:txBody>
      </p:sp>
      <p:sp>
        <p:nvSpPr>
          <p:cNvPr id="465" name="Google Shape;465;p40"/>
          <p:cNvSpPr txBox="1">
            <a:spLocks noGrp="1"/>
          </p:cNvSpPr>
          <p:nvPr>
            <p:ph type="body" idx="1"/>
          </p:nvPr>
        </p:nvSpPr>
        <p:spPr>
          <a:xfrm>
            <a:off x="1341913" y="703512"/>
            <a:ext cx="9917571" cy="557948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514350" lvl="0" indent="-514350" algn="just" rtl="0">
              <a:lnSpc>
                <a:spcPct val="100000"/>
              </a:lnSpc>
              <a:spcBef>
                <a:spcPts val="0"/>
              </a:spcBef>
              <a:spcAft>
                <a:spcPts val="0"/>
              </a:spcAft>
              <a:buClr>
                <a:schemeClr val="dk2"/>
              </a:buClr>
              <a:buSzPts val="1260"/>
              <a:buAutoNum type="alphaLcParenR"/>
            </a:pPr>
            <a:r>
              <a:rPr lang="en-US" sz="1800" dirty="0">
                <a:latin typeface="Garamond" panose="02020404030301010803" pitchFamily="18" charset="0"/>
              </a:rPr>
              <a:t>Explanation 1: The Chartered Accountant certifying the progress of the registered real estate project for the purpose of withdrawal of amounts from the separate account should be a </a:t>
            </a:r>
            <a:r>
              <a:rPr lang="en-US" sz="1800" b="1" u="sng" dirty="0">
                <a:latin typeface="Garamond" panose="02020404030301010803" pitchFamily="18" charset="0"/>
              </a:rPr>
              <a:t>“different entity”</a:t>
            </a:r>
            <a:r>
              <a:rPr lang="en-US" sz="1800" dirty="0">
                <a:latin typeface="Garamond" panose="02020404030301010803" pitchFamily="18" charset="0"/>
              </a:rPr>
              <a:t> than the Chartered Accountant who is the statutory auditor of the promoter’s enterprise.</a:t>
            </a:r>
          </a:p>
          <a:p>
            <a:pPr marL="514350" lvl="0" indent="-514350" algn="just" rtl="0">
              <a:lnSpc>
                <a:spcPct val="100000"/>
              </a:lnSpc>
              <a:spcBef>
                <a:spcPts val="0"/>
              </a:spcBef>
              <a:spcAft>
                <a:spcPts val="0"/>
              </a:spcAft>
              <a:buClr>
                <a:schemeClr val="dk2"/>
              </a:buClr>
              <a:buSzPts val="1260"/>
              <a:buAutoNum type="alphaLcParenR"/>
            </a:pPr>
            <a:endParaRPr lang="en-US" sz="1800" dirty="0">
              <a:latin typeface="Garamond" panose="02020404030301010803" pitchFamily="18" charset="0"/>
            </a:endParaRPr>
          </a:p>
          <a:p>
            <a:pPr marL="514350" lvl="0" indent="-514350" algn="just" rtl="0">
              <a:lnSpc>
                <a:spcPct val="100000"/>
              </a:lnSpc>
              <a:spcBef>
                <a:spcPts val="0"/>
              </a:spcBef>
              <a:spcAft>
                <a:spcPts val="0"/>
              </a:spcAft>
              <a:buClr>
                <a:schemeClr val="dk2"/>
              </a:buClr>
              <a:buSzPts val="1260"/>
              <a:buAutoNum type="alphaLcParenR"/>
            </a:pPr>
            <a:r>
              <a:rPr lang="en-US" sz="1800" dirty="0">
                <a:latin typeface="Garamond" panose="02020404030301010803" pitchFamily="18" charset="0"/>
              </a:rPr>
              <a:t>Explanation 2: If the Form 7 issued by the statutory auditor reveals that any certificate issued by the project architect, engineer or the chartered accountant has false or incorrect information, the amount collected for a particular project have not been utilized for the project and the withdrawal has not been complied with development of the project, the Authority shall, </a:t>
            </a:r>
            <a:r>
              <a:rPr lang="en-US" sz="1800" b="1" u="sng" dirty="0">
                <a:latin typeface="Garamond" panose="02020404030301010803" pitchFamily="18" charset="0"/>
              </a:rPr>
              <a:t>apart from taking action against the promoter under the Act and Rules, also bring the matter to the concerned respective regulatory body of the said architect, engineer or chartered accountant, for necessary penal action against them.</a:t>
            </a:r>
            <a:endParaRPr sz="1800" b="1" u="sng" dirty="0">
              <a:latin typeface="Garamond" panose="02020404030301010803" pitchFamily="18" charset="0"/>
            </a:endParaRPr>
          </a:p>
        </p:txBody>
      </p:sp>
    </p:spTree>
    <p:extLst>
      <p:ext uri="{BB962C8B-B14F-4D97-AF65-F5344CB8AC3E}">
        <p14:creationId xmlns:p14="http://schemas.microsoft.com/office/powerpoint/2010/main" val="20867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4"/>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PROFESSIONALS UNDER RERA</a:t>
            </a:r>
            <a:endParaRPr sz="2000" b="1">
              <a:latin typeface="Garamond"/>
              <a:ea typeface="Garamond"/>
              <a:cs typeface="Garamond"/>
              <a:sym typeface="Garamond"/>
            </a:endParaRPr>
          </a:p>
        </p:txBody>
      </p:sp>
      <p:sp>
        <p:nvSpPr>
          <p:cNvPr id="506" name="Google Shape;506;p44"/>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2"/>
              </a:buClr>
              <a:buSzPts val="1960"/>
              <a:buFont typeface="Sorts Mill Goudy"/>
              <a:buAutoNum type="arabicPeriod"/>
            </a:pPr>
            <a:r>
              <a:rPr lang="en-US" sz="1800" dirty="0">
                <a:latin typeface="Garamond" panose="02020404030301010803" pitchFamily="18" charset="0"/>
                <a:ea typeface="Garamond"/>
                <a:cs typeface="Garamond"/>
                <a:sym typeface="Garamond"/>
              </a:rPr>
              <a:t>Engineers</a:t>
            </a:r>
            <a:endParaRPr sz="1800"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960"/>
              <a:buFont typeface="Sorts Mill Goudy"/>
              <a:buAutoNum type="arabicPeriod"/>
            </a:pPr>
            <a:r>
              <a:rPr lang="en-US" sz="1800" dirty="0">
                <a:latin typeface="Garamond" panose="02020404030301010803" pitchFamily="18" charset="0"/>
                <a:ea typeface="Garamond"/>
                <a:cs typeface="Garamond"/>
                <a:sym typeface="Garamond"/>
              </a:rPr>
              <a:t>Architect</a:t>
            </a:r>
            <a:endParaRPr sz="1800"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960"/>
              <a:buFont typeface="Sorts Mill Goudy"/>
              <a:buAutoNum type="arabicPeriod"/>
            </a:pPr>
            <a:r>
              <a:rPr lang="en-US" sz="1800" dirty="0">
                <a:latin typeface="Garamond" panose="02020404030301010803" pitchFamily="18" charset="0"/>
                <a:ea typeface="Garamond"/>
                <a:cs typeface="Garamond"/>
                <a:sym typeface="Garamond"/>
              </a:rPr>
              <a:t>Chartered Accountants</a:t>
            </a:r>
            <a:endParaRPr sz="1800"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960"/>
              <a:buFont typeface="Sorts Mill Goudy"/>
              <a:buAutoNum type="arabicPeriod"/>
            </a:pPr>
            <a:r>
              <a:rPr lang="en-US" sz="1800" dirty="0">
                <a:latin typeface="Garamond" panose="02020404030301010803" pitchFamily="18" charset="0"/>
                <a:ea typeface="Garamond"/>
                <a:cs typeface="Garamond"/>
                <a:sym typeface="Garamond"/>
              </a:rPr>
              <a:t>Lawyer / Advocates</a:t>
            </a:r>
            <a:endParaRPr sz="1800" dirty="0">
              <a:latin typeface="Garamond" panose="02020404030301010803" pitchFamily="18" charset="0"/>
            </a:endParaRPr>
          </a:p>
          <a:p>
            <a:pPr marL="457200" lvl="0" indent="-457200" algn="l" rtl="0">
              <a:lnSpc>
                <a:spcPct val="100000"/>
              </a:lnSpc>
              <a:spcBef>
                <a:spcPts val="1000"/>
              </a:spcBef>
              <a:spcAft>
                <a:spcPts val="0"/>
              </a:spcAft>
              <a:buClr>
                <a:schemeClr val="dk2"/>
              </a:buClr>
              <a:buSzPts val="1960"/>
              <a:buFont typeface="Sorts Mill Goudy"/>
              <a:buAutoNum type="arabicPeriod"/>
            </a:pPr>
            <a:r>
              <a:rPr lang="en-US" sz="1800" dirty="0">
                <a:latin typeface="Garamond" panose="02020404030301010803" pitchFamily="18" charset="0"/>
                <a:ea typeface="Garamond"/>
                <a:cs typeface="Garamond"/>
                <a:sym typeface="Garamond"/>
              </a:rPr>
              <a:t>Surveyors</a:t>
            </a:r>
            <a:endParaRPr sz="1800" dirty="0">
              <a:latin typeface="Garamond" panose="02020404030301010803" pitchFamily="18" charset="0"/>
            </a:endParaRPr>
          </a:p>
          <a:p>
            <a:pPr marL="0" lvl="0" indent="0" algn="l" rtl="0">
              <a:lnSpc>
                <a:spcPct val="100000"/>
              </a:lnSpc>
              <a:spcBef>
                <a:spcPts val="1000"/>
              </a:spcBef>
              <a:spcAft>
                <a:spcPts val="0"/>
              </a:spcAft>
              <a:buClr>
                <a:schemeClr val="dk2"/>
              </a:buClr>
              <a:buSzPts val="1960"/>
              <a:buNone/>
            </a:pPr>
            <a:endParaRPr sz="1800" dirty="0">
              <a:latin typeface="Garamond" panose="02020404030301010803" pitchFamily="18" charset="0"/>
              <a:ea typeface="Garamond"/>
              <a:cs typeface="Garamond"/>
              <a:sym typeface="Garamond"/>
            </a:endParaRPr>
          </a:p>
          <a:p>
            <a:pPr marL="0" lvl="0" indent="0" algn="just" rtl="0">
              <a:lnSpc>
                <a:spcPct val="100000"/>
              </a:lnSpc>
              <a:spcBef>
                <a:spcPts val="1000"/>
              </a:spcBef>
              <a:spcAft>
                <a:spcPts val="0"/>
              </a:spcAft>
              <a:buClr>
                <a:schemeClr val="dk2"/>
              </a:buClr>
              <a:buSzPts val="1960"/>
              <a:buNone/>
            </a:pPr>
            <a:r>
              <a:rPr lang="en-US" sz="1800" b="1" dirty="0">
                <a:latin typeface="Garamond" panose="02020404030301010803" pitchFamily="18" charset="0"/>
                <a:ea typeface="Garamond"/>
                <a:cs typeface="Garamond"/>
                <a:sym typeface="Garamond"/>
              </a:rPr>
              <a:t>Section 56 </a:t>
            </a:r>
            <a:r>
              <a:rPr lang="en-US" sz="1800" dirty="0">
                <a:latin typeface="Garamond" panose="02020404030301010803" pitchFamily="18" charset="0"/>
                <a:ea typeface="Garamond"/>
                <a:cs typeface="Garamond"/>
                <a:sym typeface="Garamond"/>
              </a:rPr>
              <a:t>enables Chartered Accountants or Company Secretaries or Cost Accountants also to appear before AO, Authority and Appellate Tribunal to represent a Applicant or a Appellant</a:t>
            </a:r>
            <a:endParaRPr sz="1800" dirty="0">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162392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1278432" y="1097238"/>
            <a:ext cx="9486900" cy="3048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8800"/>
              <a:buFont typeface="Garamond"/>
              <a:buNone/>
            </a:pPr>
            <a:r>
              <a:rPr lang="en-US" sz="8800" b="1">
                <a:latin typeface="Garamond"/>
                <a:ea typeface="Garamond"/>
                <a:cs typeface="Garamond"/>
                <a:sym typeface="Garamond"/>
              </a:rPr>
              <a:t>QUARTERLY UPDATES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1278432" y="1097239"/>
            <a:ext cx="9486900" cy="393476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4800"/>
              <a:buFont typeface="Garamond"/>
              <a:buNone/>
            </a:pPr>
            <a:r>
              <a:rPr lang="en-US" sz="4800" b="1" dirty="0">
                <a:latin typeface="Garamond"/>
                <a:ea typeface="Garamond"/>
                <a:cs typeface="Garamond"/>
                <a:sym typeface="Garamond"/>
              </a:rPr>
              <a:t>1. SECTION 11</a:t>
            </a:r>
            <a:br>
              <a:rPr lang="en-US" sz="4800" b="1" dirty="0">
                <a:latin typeface="Garamond"/>
                <a:ea typeface="Garamond"/>
                <a:cs typeface="Garamond"/>
                <a:sym typeface="Garamond"/>
              </a:rPr>
            </a:br>
            <a:r>
              <a:rPr lang="en-US" sz="4800" b="1" dirty="0">
                <a:latin typeface="Garamond"/>
                <a:ea typeface="Garamond"/>
                <a:cs typeface="Garamond"/>
                <a:sym typeface="Garamond"/>
              </a:rPr>
              <a:t>2. TN RERA RULE 17 (D)</a:t>
            </a:r>
            <a:br>
              <a:rPr lang="en-US" sz="4800" b="1" dirty="0">
                <a:latin typeface="Garamond"/>
                <a:ea typeface="Garamond"/>
                <a:cs typeface="Garamond"/>
                <a:sym typeface="Garamond"/>
              </a:rPr>
            </a:br>
            <a:r>
              <a:rPr lang="en-US" sz="4800" b="1" dirty="0">
                <a:latin typeface="Garamond"/>
                <a:ea typeface="Garamond"/>
                <a:cs typeface="Garamond"/>
                <a:sym typeface="Garamond"/>
              </a:rPr>
              <a:t/>
            </a:r>
            <a:br>
              <a:rPr lang="en-US" sz="4800" b="1" dirty="0">
                <a:latin typeface="Garamond"/>
                <a:ea typeface="Garamond"/>
                <a:cs typeface="Garamond"/>
                <a:sym typeface="Garamond"/>
              </a:rPr>
            </a:br>
            <a:r>
              <a:rPr lang="en-US" sz="2400" b="1" dirty="0">
                <a:latin typeface="Garamond"/>
                <a:ea typeface="Garamond"/>
                <a:cs typeface="Garamond"/>
                <a:sym typeface="Garamond"/>
              </a:rPr>
              <a:t>MANDATORY COMPLIANCE UNDER RERA TO MONITOR THE PROGRESS OF THE DEVELOPMENT OF THE PROJECT AND OTHER DETAILS</a:t>
            </a:r>
            <a:endParaRPr sz="4800" b="1" dirty="0">
              <a:latin typeface="Garamond"/>
              <a:ea typeface="Garamond"/>
              <a:cs typeface="Garamond"/>
              <a:sym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title"/>
          </p:nvPr>
        </p:nvSpPr>
        <p:spPr>
          <a:xfrm>
            <a:off x="1352550" y="238937"/>
            <a:ext cx="9917570" cy="49258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a:latin typeface="Garamond"/>
                <a:ea typeface="Garamond"/>
                <a:cs typeface="Garamond"/>
                <a:sym typeface="Garamond"/>
              </a:rPr>
              <a:t>CONTENTS OF QUARTERLY UPDATES</a:t>
            </a:r>
            <a:endParaRPr/>
          </a:p>
        </p:txBody>
      </p:sp>
      <p:sp>
        <p:nvSpPr>
          <p:cNvPr id="459" name="Google Shape;459;p39"/>
          <p:cNvSpPr txBox="1">
            <a:spLocks noGrp="1"/>
          </p:cNvSpPr>
          <p:nvPr>
            <p:ph type="body" idx="1"/>
          </p:nvPr>
        </p:nvSpPr>
        <p:spPr>
          <a:xfrm>
            <a:off x="1352549" y="1009767"/>
            <a:ext cx="9917571" cy="5153289"/>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Clr>
                <a:schemeClr val="dk2"/>
              </a:buClr>
              <a:buSzPts val="1680"/>
              <a:buFont typeface="Sorts Mill Goudy"/>
              <a:buAutoNum type="arabicPeriod"/>
            </a:pPr>
            <a:r>
              <a:rPr lang="en-US" sz="1800" dirty="0">
                <a:latin typeface="Garamond"/>
                <a:ea typeface="Garamond"/>
                <a:cs typeface="Garamond"/>
                <a:sym typeface="Garamond"/>
              </a:rPr>
              <a:t>List of number and types of apartments or plots, as the case may be, booked;</a:t>
            </a:r>
          </a:p>
          <a:p>
            <a:pPr marL="457200" lvl="0" indent="-457200" algn="just" rtl="0">
              <a:lnSpc>
                <a:spcPct val="100000"/>
              </a:lnSpc>
              <a:spcBef>
                <a:spcPts val="0"/>
              </a:spcBef>
              <a:spcAft>
                <a:spcPts val="0"/>
              </a:spcAft>
              <a:buClr>
                <a:schemeClr val="dk2"/>
              </a:buClr>
              <a:buSzPts val="1680"/>
              <a:buFont typeface="Sorts Mill Goudy"/>
              <a:buAutoNum type="arabicPeriod"/>
            </a:pPr>
            <a:r>
              <a:rPr lang="en-US" sz="1800" dirty="0">
                <a:latin typeface="Garamond"/>
                <a:ea typeface="Garamond"/>
                <a:cs typeface="Garamond"/>
                <a:sym typeface="Garamond"/>
              </a:rPr>
              <a:t>List of number of parking lots booked;</a:t>
            </a:r>
          </a:p>
          <a:p>
            <a:pPr marL="457200" lvl="0" indent="-457200" algn="just" rtl="0">
              <a:lnSpc>
                <a:spcPct val="100000"/>
              </a:lnSpc>
              <a:spcBef>
                <a:spcPts val="0"/>
              </a:spcBef>
              <a:spcAft>
                <a:spcPts val="0"/>
              </a:spcAft>
              <a:buClr>
                <a:schemeClr val="dk2"/>
              </a:buClr>
              <a:buSzPts val="1680"/>
              <a:buFont typeface="Sorts Mill Goudy"/>
              <a:buAutoNum type="arabicPeriod"/>
            </a:pPr>
            <a:r>
              <a:rPr lang="en-US" sz="1800" dirty="0">
                <a:latin typeface="Garamond"/>
                <a:ea typeface="Garamond"/>
                <a:cs typeface="Garamond"/>
                <a:sym typeface="Garamond"/>
              </a:rPr>
              <a:t>Status of the project:</a:t>
            </a:r>
          </a:p>
          <a:p>
            <a:pPr marL="457200" lvl="1" indent="0" algn="just">
              <a:spcBef>
                <a:spcPts val="0"/>
              </a:spcBef>
              <a:buSzPts val="1680"/>
              <a:buNone/>
            </a:pPr>
            <a:r>
              <a:rPr lang="en-US" sz="1800" dirty="0">
                <a:latin typeface="Garamond"/>
                <a:ea typeface="Garamond"/>
                <a:cs typeface="Garamond"/>
                <a:sym typeface="Garamond"/>
              </a:rPr>
              <a:t>(A) Status of construction of each building with photographs;</a:t>
            </a:r>
          </a:p>
          <a:p>
            <a:pPr marL="457200" lvl="1" indent="0" algn="just">
              <a:spcBef>
                <a:spcPts val="0"/>
              </a:spcBef>
              <a:buSzPts val="1680"/>
              <a:buNone/>
            </a:pPr>
            <a:r>
              <a:rPr lang="en-US" sz="1800" dirty="0">
                <a:latin typeface="Garamond"/>
                <a:ea typeface="Garamond"/>
                <a:cs typeface="Garamond"/>
                <a:sym typeface="Garamond"/>
              </a:rPr>
              <a:t>(B) Status of construction of each floor with photographs;</a:t>
            </a:r>
          </a:p>
          <a:p>
            <a:pPr marL="457200" lvl="1" indent="0" algn="just">
              <a:spcBef>
                <a:spcPts val="0"/>
              </a:spcBef>
              <a:buSzPts val="1680"/>
              <a:buNone/>
            </a:pPr>
            <a:r>
              <a:rPr lang="en-US" sz="1800" dirty="0">
                <a:latin typeface="Garamond"/>
                <a:ea typeface="Garamond"/>
                <a:cs typeface="Garamond"/>
                <a:sym typeface="Garamond"/>
              </a:rPr>
              <a:t>(C) Status of construction of internal infrastructure and common areas with photographs.</a:t>
            </a:r>
          </a:p>
          <a:p>
            <a:pPr marL="457200" lvl="0" indent="-457200" algn="just" rtl="0">
              <a:lnSpc>
                <a:spcPct val="100000"/>
              </a:lnSpc>
              <a:spcBef>
                <a:spcPts val="0"/>
              </a:spcBef>
              <a:spcAft>
                <a:spcPts val="0"/>
              </a:spcAft>
              <a:buClr>
                <a:schemeClr val="dk2"/>
              </a:buClr>
              <a:buSzPts val="1680"/>
              <a:buFont typeface="Sorts Mill Goudy"/>
              <a:buAutoNum type="arabicPeriod"/>
            </a:pPr>
            <a:r>
              <a:rPr lang="en-US" sz="1800" dirty="0">
                <a:latin typeface="Garamond"/>
                <a:ea typeface="Garamond"/>
                <a:cs typeface="Garamond"/>
                <a:sym typeface="Garamond"/>
              </a:rPr>
              <a:t>Status of approvals:</a:t>
            </a:r>
          </a:p>
          <a:p>
            <a:pPr marL="457200" lvl="1" indent="0" algn="just">
              <a:spcBef>
                <a:spcPts val="0"/>
              </a:spcBef>
              <a:buSzPts val="1680"/>
              <a:buNone/>
            </a:pPr>
            <a:r>
              <a:rPr lang="en-US" sz="1800" dirty="0">
                <a:latin typeface="Garamond"/>
                <a:ea typeface="Garamond"/>
                <a:cs typeface="Garamond"/>
                <a:sym typeface="Garamond"/>
              </a:rPr>
              <a:t>(A) Approval received;</a:t>
            </a:r>
          </a:p>
          <a:p>
            <a:pPr marL="457200" lvl="1" indent="0" algn="just">
              <a:spcBef>
                <a:spcPts val="0"/>
              </a:spcBef>
              <a:buSzPts val="1680"/>
              <a:buNone/>
            </a:pPr>
            <a:r>
              <a:rPr lang="en-US" sz="1800" dirty="0">
                <a:latin typeface="Garamond"/>
                <a:ea typeface="Garamond"/>
                <a:cs typeface="Garamond"/>
                <a:sym typeface="Garamond"/>
              </a:rPr>
              <a:t>(B) Approvals applied and expected date of receipt;</a:t>
            </a:r>
          </a:p>
          <a:p>
            <a:pPr marL="457200" lvl="1" indent="0" algn="just">
              <a:spcBef>
                <a:spcPts val="0"/>
              </a:spcBef>
              <a:buSzPts val="1680"/>
              <a:buNone/>
            </a:pPr>
            <a:r>
              <a:rPr lang="en-US" sz="1800" dirty="0">
                <a:latin typeface="Garamond"/>
                <a:ea typeface="Garamond"/>
                <a:cs typeface="Garamond"/>
                <a:sym typeface="Garamond"/>
              </a:rPr>
              <a:t>(C) Approvals to be applied and date planned for application;</a:t>
            </a:r>
          </a:p>
          <a:p>
            <a:pPr marL="457200" lvl="1" indent="0" algn="just">
              <a:spcBef>
                <a:spcPts val="0"/>
              </a:spcBef>
              <a:buSzPts val="1680"/>
              <a:buNone/>
            </a:pPr>
            <a:r>
              <a:rPr lang="en-US" sz="1800" dirty="0">
                <a:latin typeface="Garamond"/>
                <a:ea typeface="Garamond"/>
                <a:cs typeface="Garamond"/>
                <a:sym typeface="Garamond"/>
              </a:rPr>
              <a:t>(D) Modifications, amendment or revisions, if any, issued by the competent authority with regard to any </a:t>
            </a:r>
            <a:r>
              <a:rPr lang="en-US" sz="1800" dirty="0" err="1">
                <a:latin typeface="Garamond"/>
                <a:ea typeface="Garamond"/>
                <a:cs typeface="Garamond"/>
                <a:sym typeface="Garamond"/>
              </a:rPr>
              <a:t>licence</a:t>
            </a:r>
            <a:r>
              <a:rPr lang="en-US" sz="1800" dirty="0">
                <a:latin typeface="Garamond"/>
                <a:ea typeface="Garamond"/>
                <a:cs typeface="Garamond"/>
                <a:sym typeface="Garamond"/>
              </a:rPr>
              <a:t>, permit or approval for the project.</a:t>
            </a:r>
            <a:endParaRP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1"/>
          <p:cNvSpPr txBox="1">
            <a:spLocks noGrp="1"/>
          </p:cNvSpPr>
          <p:nvPr>
            <p:ph type="title"/>
          </p:nvPr>
        </p:nvSpPr>
        <p:spPr>
          <a:xfrm>
            <a:off x="1352550" y="238936"/>
            <a:ext cx="9917570" cy="7035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COMPLIANCE OF MANDATE OF QUARTERLY UPDATES</a:t>
            </a:r>
            <a:endParaRPr dirty="0"/>
          </a:p>
        </p:txBody>
      </p:sp>
      <p:sp>
        <p:nvSpPr>
          <p:cNvPr id="471" name="Google Shape;471;p41"/>
          <p:cNvSpPr txBox="1">
            <a:spLocks noGrp="1"/>
          </p:cNvSpPr>
          <p:nvPr>
            <p:ph type="body" idx="1"/>
          </p:nvPr>
        </p:nvSpPr>
        <p:spPr>
          <a:xfrm>
            <a:off x="1352549" y="1307087"/>
            <a:ext cx="9917571" cy="4605659"/>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Clr>
                <a:schemeClr val="dk2"/>
              </a:buClr>
              <a:buSzPts val="1680"/>
              <a:buFont typeface="Sorts Mill Goudy"/>
              <a:buAutoNum type="arabicPeriod"/>
            </a:pPr>
            <a:r>
              <a:rPr lang="en-US">
                <a:latin typeface="Garamond"/>
                <a:ea typeface="Garamond"/>
                <a:cs typeface="Garamond"/>
                <a:sym typeface="Garamond"/>
              </a:rPr>
              <a:t>Non-Compliance of quarterly filing within the due date </a:t>
            </a:r>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a:latin typeface="Garamond"/>
                <a:ea typeface="Garamond"/>
                <a:cs typeface="Garamond"/>
                <a:sym typeface="Garamond"/>
              </a:rPr>
              <a:t>Details shall be accurate and complete</a:t>
            </a:r>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a:latin typeface="Garamond"/>
                <a:ea typeface="Garamond"/>
                <a:cs typeface="Garamond"/>
                <a:sym typeface="Garamond"/>
              </a:rPr>
              <a:t>Professional certificates – reliance is based </a:t>
            </a:r>
            <a:endParaRPr/>
          </a:p>
          <a:p>
            <a:pPr marL="0" lvl="0" indent="0" algn="just" rtl="0">
              <a:lnSpc>
                <a:spcPct val="100000"/>
              </a:lnSpc>
              <a:spcBef>
                <a:spcPts val="1000"/>
              </a:spcBef>
              <a:spcAft>
                <a:spcPts val="0"/>
              </a:spcAft>
              <a:buClr>
                <a:schemeClr val="dk2"/>
              </a:buClr>
              <a:buSzPts val="1680"/>
              <a:buNone/>
            </a:pPr>
            <a:endParaRPr>
              <a:latin typeface="Garamond"/>
              <a:ea typeface="Garamond"/>
              <a:cs typeface="Garamond"/>
              <a:sym typeface="Garamond"/>
            </a:endParaRPr>
          </a:p>
          <a:p>
            <a:pPr marL="0" lvl="0" indent="0" algn="ctr" rtl="0">
              <a:lnSpc>
                <a:spcPct val="100000"/>
              </a:lnSpc>
              <a:spcBef>
                <a:spcPts val="1000"/>
              </a:spcBef>
              <a:spcAft>
                <a:spcPts val="0"/>
              </a:spcAft>
              <a:buClr>
                <a:schemeClr val="dk2"/>
              </a:buClr>
              <a:buSzPts val="1680"/>
              <a:buNone/>
            </a:pPr>
            <a:r>
              <a:rPr lang="en-US" b="1">
                <a:latin typeface="Garamond"/>
                <a:ea typeface="Garamond"/>
                <a:cs typeface="Garamond"/>
                <a:sym typeface="Garamond"/>
              </a:rPr>
              <a:t>Penalty can be levied, which may be upto 5 % of estimated cost of the project – Section 60 of the RERA Act 2016</a:t>
            </a:r>
            <a:endParaRPr b="1">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4"/>
          <p:cNvSpPr/>
          <p:nvPr/>
        </p:nvSpPr>
        <p:spPr>
          <a:xfrm>
            <a:off x="0" y="0"/>
            <a:ext cx="4762500" cy="6857999"/>
          </a:xfrm>
          <a:prstGeom prst="rect">
            <a:avLst/>
          </a:prstGeom>
          <a:solidFill>
            <a:srgbClr val="537272">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7" name="Google Shape;117;p4"/>
          <p:cNvSpPr txBox="1">
            <a:spLocks noGrp="1"/>
          </p:cNvSpPr>
          <p:nvPr>
            <p:ph type="title"/>
          </p:nvPr>
        </p:nvSpPr>
        <p:spPr>
          <a:xfrm>
            <a:off x="685800" y="701040"/>
            <a:ext cx="3940954" cy="548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000"/>
              <a:buFont typeface="Garamond"/>
              <a:buNone/>
            </a:pPr>
            <a:r>
              <a:rPr lang="en-US" sz="4000" b="1" baseline="-25000">
                <a:latin typeface="Garamond"/>
                <a:ea typeface="Garamond"/>
                <a:cs typeface="Garamond"/>
                <a:sym typeface="Garamond"/>
              </a:rPr>
              <a:t>TOPICS – </a:t>
            </a:r>
            <a:br>
              <a:rPr lang="en-US" sz="4000" b="1" baseline="-25000">
                <a:latin typeface="Garamond"/>
                <a:ea typeface="Garamond"/>
                <a:cs typeface="Garamond"/>
                <a:sym typeface="Garamond"/>
              </a:rPr>
            </a:br>
            <a:r>
              <a:rPr lang="en-US" sz="4000" b="1" baseline="-25000">
                <a:latin typeface="Garamond"/>
                <a:ea typeface="Garamond"/>
                <a:cs typeface="Garamond"/>
                <a:sym typeface="Garamond"/>
              </a:rPr>
              <a:t/>
            </a:r>
            <a:br>
              <a:rPr lang="en-US" sz="4000" b="1" baseline="-25000">
                <a:latin typeface="Garamond"/>
                <a:ea typeface="Garamond"/>
                <a:cs typeface="Garamond"/>
                <a:sym typeface="Garamond"/>
              </a:rPr>
            </a:br>
            <a:r>
              <a:rPr lang="en-US" sz="4000" b="1" baseline="-25000">
                <a:latin typeface="Garamond"/>
                <a:ea typeface="Garamond"/>
                <a:cs typeface="Garamond"/>
                <a:sym typeface="Garamond"/>
              </a:rPr>
              <a:t>FOR THE SESSION</a:t>
            </a:r>
            <a:endParaRPr/>
          </a:p>
        </p:txBody>
      </p:sp>
      <p:grpSp>
        <p:nvGrpSpPr>
          <p:cNvPr id="118" name="Google Shape;118;p4"/>
          <p:cNvGrpSpPr/>
          <p:nvPr/>
        </p:nvGrpSpPr>
        <p:grpSpPr>
          <a:xfrm>
            <a:off x="5410944" y="219456"/>
            <a:ext cx="6094511" cy="5824727"/>
            <a:chOff x="744" y="624048"/>
            <a:chExt cx="6094511" cy="3772793"/>
          </a:xfrm>
        </p:grpSpPr>
        <p:sp>
          <p:nvSpPr>
            <p:cNvPr id="119" name="Google Shape;119;p4"/>
            <p:cNvSpPr/>
            <p:nvPr/>
          </p:nvSpPr>
          <p:spPr>
            <a:xfrm>
              <a:off x="744" y="848866"/>
              <a:ext cx="2902148" cy="1741289"/>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txBox="1"/>
            <p:nvPr/>
          </p:nvSpPr>
          <p:spPr>
            <a:xfrm>
              <a:off x="744" y="848866"/>
              <a:ext cx="2902148" cy="1741289"/>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Gill Sans"/>
                <a:buNone/>
              </a:pPr>
              <a:r>
                <a:rPr lang="en-US" sz="2900" b="0" i="0" u="none" strike="noStrike" cap="none" dirty="0">
                  <a:solidFill>
                    <a:schemeClr val="lt1"/>
                  </a:solidFill>
                  <a:latin typeface="Gill Sans"/>
                  <a:ea typeface="Gill Sans"/>
                  <a:cs typeface="Gill Sans"/>
                  <a:sym typeface="Gill Sans"/>
                </a:rPr>
                <a:t> Important Provisions under RERA</a:t>
              </a:r>
            </a:p>
            <a:p>
              <a:pPr marL="0" marR="0" lvl="0" indent="0" algn="ctr" rtl="0">
                <a:lnSpc>
                  <a:spcPct val="90000"/>
                </a:lnSpc>
                <a:spcBef>
                  <a:spcPts val="0"/>
                </a:spcBef>
                <a:spcAft>
                  <a:spcPts val="0"/>
                </a:spcAft>
                <a:buClr>
                  <a:schemeClr val="lt1"/>
                </a:buClr>
                <a:buSzPts val="2900"/>
                <a:buFont typeface="Gill Sans"/>
                <a:buNone/>
              </a:pPr>
              <a:r>
                <a:rPr lang="en-US" sz="2900" dirty="0">
                  <a:solidFill>
                    <a:schemeClr val="lt1"/>
                  </a:solidFill>
                  <a:latin typeface="Gill Sans"/>
                  <a:sym typeface="Gill Sans"/>
                </a:rPr>
                <a:t>And</a:t>
              </a:r>
            </a:p>
            <a:p>
              <a:pPr marL="0" marR="0" lvl="0" indent="0" algn="ctr" rtl="0">
                <a:lnSpc>
                  <a:spcPct val="90000"/>
                </a:lnSpc>
                <a:spcBef>
                  <a:spcPts val="0"/>
                </a:spcBef>
                <a:spcAft>
                  <a:spcPts val="0"/>
                </a:spcAft>
                <a:buClr>
                  <a:schemeClr val="lt1"/>
                </a:buClr>
                <a:buSzPts val="2900"/>
                <a:buFont typeface="Gill Sans"/>
                <a:buNone/>
              </a:pPr>
              <a:r>
                <a:rPr lang="en-US" sz="2900" dirty="0">
                  <a:solidFill>
                    <a:schemeClr val="lt1"/>
                  </a:solidFill>
                  <a:latin typeface="Gill Sans"/>
                  <a:sym typeface="Gill Sans"/>
                </a:rPr>
                <a:t>TN RERA Rules</a:t>
              </a:r>
              <a:endParaRPr dirty="0"/>
            </a:p>
          </p:txBody>
        </p:sp>
        <p:sp>
          <p:nvSpPr>
            <p:cNvPr id="121" name="Google Shape;121;p4"/>
            <p:cNvSpPr/>
            <p:nvPr/>
          </p:nvSpPr>
          <p:spPr>
            <a:xfrm>
              <a:off x="3193107" y="624048"/>
              <a:ext cx="2902148" cy="1741289"/>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txBox="1"/>
            <p:nvPr/>
          </p:nvSpPr>
          <p:spPr>
            <a:xfrm>
              <a:off x="3193107" y="624048"/>
              <a:ext cx="2902148" cy="1741289"/>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Gill Sans"/>
                <a:buNone/>
              </a:pPr>
              <a:r>
                <a:rPr lang="en-US" sz="2400" b="0" i="0" u="none" strike="noStrike" cap="none" dirty="0">
                  <a:solidFill>
                    <a:schemeClr val="lt1"/>
                  </a:solidFill>
                  <a:latin typeface="Gill Sans"/>
                  <a:ea typeface="Gill Sans"/>
                  <a:cs typeface="Gill Sans"/>
                  <a:sym typeface="Gill Sans"/>
                </a:rPr>
                <a:t>CA Certifications under RERA and Annual Audit of Accounts under RERA </a:t>
              </a:r>
              <a:endParaRPr sz="1100" dirty="0"/>
            </a:p>
          </p:txBody>
        </p:sp>
        <p:sp>
          <p:nvSpPr>
            <p:cNvPr id="123" name="Google Shape;123;p4"/>
            <p:cNvSpPr/>
            <p:nvPr/>
          </p:nvSpPr>
          <p:spPr>
            <a:xfrm>
              <a:off x="1596925" y="2655552"/>
              <a:ext cx="2902148" cy="1741289"/>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txBox="1"/>
            <p:nvPr/>
          </p:nvSpPr>
          <p:spPr>
            <a:xfrm>
              <a:off x="1596925" y="2655552"/>
              <a:ext cx="2902148" cy="1741289"/>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Gill Sans"/>
                <a:buNone/>
              </a:pPr>
              <a:r>
                <a:rPr lang="en-US" sz="2800" b="0" i="0" u="none" strike="noStrike" cap="none" dirty="0">
                  <a:solidFill>
                    <a:schemeClr val="lt1"/>
                  </a:solidFill>
                  <a:latin typeface="Gill Sans"/>
                  <a:ea typeface="Gill Sans"/>
                  <a:cs typeface="Gill Sans"/>
                  <a:sym typeface="Gill Sans"/>
                </a:rPr>
                <a:t>Professional Perspective and Opportunities</a:t>
              </a:r>
            </a:p>
            <a:p>
              <a:pPr marL="0" marR="0" lvl="0" indent="0" algn="ctr" rtl="0">
                <a:lnSpc>
                  <a:spcPct val="90000"/>
                </a:lnSpc>
                <a:spcBef>
                  <a:spcPts val="0"/>
                </a:spcBef>
                <a:spcAft>
                  <a:spcPts val="0"/>
                </a:spcAft>
                <a:buClr>
                  <a:schemeClr val="lt1"/>
                </a:buClr>
                <a:buSzPts val="2900"/>
                <a:buFont typeface="Gill Sans"/>
                <a:buNone/>
              </a:pPr>
              <a:r>
                <a:rPr lang="en-US" sz="2800" dirty="0">
                  <a:solidFill>
                    <a:schemeClr val="lt1"/>
                  </a:solidFill>
                  <a:latin typeface="Gill Sans"/>
                  <a:sym typeface="Gill Sans"/>
                </a:rPr>
                <a:t>And</a:t>
              </a:r>
            </a:p>
            <a:p>
              <a:pPr marL="0" marR="0" lvl="0" indent="0" algn="ctr" rtl="0">
                <a:lnSpc>
                  <a:spcPct val="90000"/>
                </a:lnSpc>
                <a:spcBef>
                  <a:spcPts val="0"/>
                </a:spcBef>
                <a:spcAft>
                  <a:spcPts val="0"/>
                </a:spcAft>
                <a:buClr>
                  <a:schemeClr val="lt1"/>
                </a:buClr>
                <a:buSzPts val="2900"/>
                <a:buFont typeface="Gill Sans"/>
                <a:buNone/>
              </a:pPr>
              <a:r>
                <a:rPr lang="en-US" sz="2800" dirty="0">
                  <a:solidFill>
                    <a:schemeClr val="lt1"/>
                  </a:solidFill>
                  <a:latin typeface="Gill Sans"/>
                  <a:sym typeface="Gill Sans"/>
                </a:rPr>
                <a:t>Important Decided </a:t>
              </a:r>
              <a:r>
                <a:rPr lang="en-US" sz="2800" dirty="0" err="1">
                  <a:solidFill>
                    <a:schemeClr val="lt1"/>
                  </a:solidFill>
                  <a:latin typeface="Gill Sans"/>
                  <a:sym typeface="Gill Sans"/>
                </a:rPr>
                <a:t>Caselaws</a:t>
              </a:r>
              <a:endParaRPr sz="1200" dirty="0"/>
            </a:p>
          </p:txBody>
        </p:sp>
      </p:grpSp>
      <p:sp>
        <p:nvSpPr>
          <p:cNvPr id="2" name="Google Shape;124;p4">
            <a:extLst>
              <a:ext uri="{FF2B5EF4-FFF2-40B4-BE49-F238E27FC236}">
                <a16:creationId xmlns:a16="http://schemas.microsoft.com/office/drawing/2014/main" id="{2B466882-5A21-2EBC-084D-64E0FC1A3E7E}"/>
              </a:ext>
            </a:extLst>
          </p:cNvPr>
          <p:cNvSpPr txBox="1"/>
          <p:nvPr/>
        </p:nvSpPr>
        <p:spPr>
          <a:xfrm>
            <a:off x="9683269" y="3357226"/>
            <a:ext cx="2902148" cy="1741289"/>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Gill Sans"/>
              <a:buNone/>
            </a:pPr>
            <a:r>
              <a:rPr lang="en-US" sz="2900" b="0" i="0" u="none" strike="noStrike" cap="none" dirty="0">
                <a:solidFill>
                  <a:schemeClr val="lt1"/>
                </a:solidFill>
                <a:latin typeface="Gill Sans"/>
                <a:ea typeface="Gill Sans"/>
                <a:cs typeface="Gill Sans"/>
                <a:sym typeface="Gill Sans"/>
              </a:rPr>
              <a:t>Professional Perspective and Opportunities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6"/>
          <p:cNvSpPr txBox="1">
            <a:spLocks noGrp="1"/>
          </p:cNvSpPr>
          <p:nvPr>
            <p:ph type="title"/>
          </p:nvPr>
        </p:nvSpPr>
        <p:spPr>
          <a:xfrm>
            <a:off x="1352550" y="800448"/>
            <a:ext cx="9486900" cy="391199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8000" b="1" dirty="0">
                <a:latin typeface="Garamond"/>
                <a:ea typeface="Garamond"/>
                <a:cs typeface="Garamond"/>
                <a:sym typeface="Garamond"/>
              </a:rPr>
              <a:t>Advertisements and guidelines</a:t>
            </a:r>
            <a:endParaRPr sz="157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1"/>
          <p:cNvSpPr txBox="1">
            <a:spLocks noGrp="1"/>
          </p:cNvSpPr>
          <p:nvPr>
            <p:ph type="title"/>
          </p:nvPr>
        </p:nvSpPr>
        <p:spPr>
          <a:xfrm>
            <a:off x="1352550" y="238936"/>
            <a:ext cx="9861790" cy="45117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ADVERTISEMENT GUIDELINES</a:t>
            </a:r>
            <a:endParaRPr lang="en-US" sz="2400" dirty="0"/>
          </a:p>
        </p:txBody>
      </p:sp>
      <p:graphicFrame>
        <p:nvGraphicFramePr>
          <p:cNvPr id="2" name="Table 2">
            <a:extLst>
              <a:ext uri="{FF2B5EF4-FFF2-40B4-BE49-F238E27FC236}">
                <a16:creationId xmlns:a16="http://schemas.microsoft.com/office/drawing/2014/main" id="{AED94380-75A3-3EF6-3BC8-544D5BCDF099}"/>
              </a:ext>
            </a:extLst>
          </p:cNvPr>
          <p:cNvGraphicFramePr>
            <a:graphicFrameLocks noGrp="1"/>
          </p:cNvGraphicFramePr>
          <p:nvPr>
            <p:extLst>
              <p:ext uri="{D42A27DB-BD31-4B8C-83A1-F6EECF244321}">
                <p14:modId xmlns:p14="http://schemas.microsoft.com/office/powerpoint/2010/main" val="3201106577"/>
              </p:ext>
            </p:extLst>
          </p:nvPr>
        </p:nvGraphicFramePr>
        <p:xfrm>
          <a:off x="1352550" y="1179576"/>
          <a:ext cx="9931146" cy="4590255"/>
        </p:xfrm>
        <a:graphic>
          <a:graphicData uri="http://schemas.openxmlformats.org/drawingml/2006/table">
            <a:tbl>
              <a:tblPr firstRow="1" bandRow="1">
                <a:tableStyleId>{29390042-019D-49C1-83D5-C67D43DA1A87}</a:tableStyleId>
              </a:tblPr>
              <a:tblGrid>
                <a:gridCol w="1697088">
                  <a:extLst>
                    <a:ext uri="{9D8B030D-6E8A-4147-A177-3AD203B41FA5}">
                      <a16:colId xmlns:a16="http://schemas.microsoft.com/office/drawing/2014/main" val="1187456391"/>
                    </a:ext>
                  </a:extLst>
                </a:gridCol>
                <a:gridCol w="8234058">
                  <a:extLst>
                    <a:ext uri="{9D8B030D-6E8A-4147-A177-3AD203B41FA5}">
                      <a16:colId xmlns:a16="http://schemas.microsoft.com/office/drawing/2014/main" val="1565923289"/>
                    </a:ext>
                  </a:extLst>
                </a:gridCol>
              </a:tblGrid>
              <a:tr h="409841">
                <a:tc>
                  <a:txBody>
                    <a:bodyPr/>
                    <a:lstStyle/>
                    <a:p>
                      <a:pPr algn="just"/>
                      <a:endParaRPr lang="en-IN" sz="2000" dirty="0">
                        <a:latin typeface="Garamond" panose="02020404030301010803" pitchFamily="18" charset="0"/>
                      </a:endParaRPr>
                    </a:p>
                  </a:txBody>
                  <a:tcPr/>
                </a:tc>
                <a:tc>
                  <a:txBody>
                    <a:bodyPr/>
                    <a:lstStyle/>
                    <a:p>
                      <a:pPr algn="just"/>
                      <a:endParaRPr lang="en-IN" sz="2000">
                        <a:latin typeface="Garamond" panose="02020404030301010803" pitchFamily="18" charset="0"/>
                      </a:endParaRPr>
                    </a:p>
                  </a:txBody>
                  <a:tcPr/>
                </a:tc>
                <a:extLst>
                  <a:ext uri="{0D108BD9-81ED-4DB2-BD59-A6C34878D82A}">
                    <a16:rowId xmlns:a16="http://schemas.microsoft.com/office/drawing/2014/main" val="4077093651"/>
                  </a:ext>
                </a:extLst>
              </a:tr>
              <a:tr h="1044252">
                <a:tc>
                  <a:txBody>
                    <a:bodyPr/>
                    <a:lstStyle/>
                    <a:p>
                      <a:pPr algn="just"/>
                      <a:r>
                        <a:rPr lang="en-IN" sz="2000" dirty="0">
                          <a:latin typeface="Garamond" panose="02020404030301010803" pitchFamily="18" charset="0"/>
                        </a:rPr>
                        <a:t>Regulations 8 </a:t>
                      </a:r>
                    </a:p>
                  </a:txBody>
                  <a:tcPr/>
                </a:tc>
                <a:tc>
                  <a:txBody>
                    <a:bodyPr/>
                    <a:lstStyle/>
                    <a:p>
                      <a:pPr algn="just"/>
                      <a:r>
                        <a:rPr lang="en-US" sz="2000" dirty="0">
                          <a:latin typeface="Garamond" panose="02020404030301010803" pitchFamily="18" charset="0"/>
                        </a:rPr>
                        <a:t>The promoter shall prominently display at the project site the sanctioned plans, layout plans, along with specifications, approved by the Competent Authority and RERA registration details.</a:t>
                      </a:r>
                      <a:endParaRPr lang="en-IN" sz="2000" dirty="0">
                        <a:latin typeface="Garamond" panose="02020404030301010803" pitchFamily="18" charset="0"/>
                      </a:endParaRPr>
                    </a:p>
                  </a:txBody>
                  <a:tcPr/>
                </a:tc>
                <a:extLst>
                  <a:ext uri="{0D108BD9-81ED-4DB2-BD59-A6C34878D82A}">
                    <a16:rowId xmlns:a16="http://schemas.microsoft.com/office/drawing/2014/main" val="1022877111"/>
                  </a:ext>
                </a:extLst>
              </a:tr>
              <a:tr h="1515850">
                <a:tc>
                  <a:txBody>
                    <a:bodyPr/>
                    <a:lstStyle/>
                    <a:p>
                      <a:pPr algn="just"/>
                      <a:endParaRPr lang="en-IN" sz="2000">
                        <a:latin typeface="Garamond" panose="02020404030301010803" pitchFamily="18" charset="0"/>
                      </a:endParaRPr>
                    </a:p>
                  </a:txBody>
                  <a:tcPr/>
                </a:tc>
                <a:tc>
                  <a:txBody>
                    <a:bodyPr/>
                    <a:lstStyle/>
                    <a:p>
                      <a:pPr algn="just"/>
                      <a:r>
                        <a:rPr lang="en-US" sz="2000" dirty="0">
                          <a:latin typeface="Garamond" panose="02020404030301010803" pitchFamily="18" charset="0"/>
                        </a:rPr>
                        <a:t>In all advertisement and publicity related to the projects in any print, electronic on social media (including press, electronic media, pamphlets, banners, posters or publicity in any form), shall bear the registration details of the project with the RERA, and if the project does not fall within the ambit of RERA as per Section 3 (2) that should also be indicated.</a:t>
                      </a:r>
                      <a:endParaRPr lang="en-IN" sz="2000" dirty="0">
                        <a:latin typeface="Garamond" panose="02020404030301010803" pitchFamily="18" charset="0"/>
                      </a:endParaRPr>
                    </a:p>
                  </a:txBody>
                  <a:tcPr/>
                </a:tc>
                <a:extLst>
                  <a:ext uri="{0D108BD9-81ED-4DB2-BD59-A6C34878D82A}">
                    <a16:rowId xmlns:a16="http://schemas.microsoft.com/office/drawing/2014/main" val="124238866"/>
                  </a:ext>
                </a:extLst>
              </a:tr>
              <a:tr h="409841">
                <a:tc>
                  <a:txBody>
                    <a:bodyPr/>
                    <a:lstStyle/>
                    <a:p>
                      <a:pPr algn="just"/>
                      <a:r>
                        <a:rPr lang="en-IN" sz="2000" dirty="0">
                          <a:latin typeface="Garamond" panose="02020404030301010803" pitchFamily="18" charset="0"/>
                        </a:rPr>
                        <a:t>RERA Act</a:t>
                      </a:r>
                    </a:p>
                  </a:txBody>
                  <a:tcPr/>
                </a:tc>
                <a:tc>
                  <a:txBody>
                    <a:bodyPr/>
                    <a:lstStyle/>
                    <a:p>
                      <a:pPr algn="just"/>
                      <a:r>
                        <a:rPr lang="en-IN" sz="2000" dirty="0">
                          <a:latin typeface="Garamond" panose="02020404030301010803" pitchFamily="18" charset="0"/>
                        </a:rPr>
                        <a:t>Section 12 – Veracity of advertisement</a:t>
                      </a:r>
                    </a:p>
                  </a:txBody>
                  <a:tcPr/>
                </a:tc>
                <a:extLst>
                  <a:ext uri="{0D108BD9-81ED-4DB2-BD59-A6C34878D82A}">
                    <a16:rowId xmlns:a16="http://schemas.microsoft.com/office/drawing/2014/main" val="1610629700"/>
                  </a:ext>
                </a:extLst>
              </a:tr>
              <a:tr h="409841">
                <a:tc>
                  <a:txBody>
                    <a:bodyPr/>
                    <a:lstStyle/>
                    <a:p>
                      <a:pPr algn="just"/>
                      <a:endParaRPr lang="en-IN" sz="2000" dirty="0">
                        <a:latin typeface="Garamond" panose="02020404030301010803" pitchFamily="18" charset="0"/>
                      </a:endParaRPr>
                    </a:p>
                  </a:txBody>
                  <a:tcPr/>
                </a:tc>
                <a:tc>
                  <a:txBody>
                    <a:bodyPr/>
                    <a:lstStyle/>
                    <a:p>
                      <a:pPr algn="just"/>
                      <a:r>
                        <a:rPr lang="en-IN" sz="2000" dirty="0">
                          <a:latin typeface="Garamond" panose="02020404030301010803" pitchFamily="18" charset="0"/>
                        </a:rPr>
                        <a:t>Section 11 – All advertisement shall have RERA Registration Number – prominently displayed</a:t>
                      </a:r>
                    </a:p>
                  </a:txBody>
                  <a:tcPr/>
                </a:tc>
                <a:extLst>
                  <a:ext uri="{0D108BD9-81ED-4DB2-BD59-A6C34878D82A}">
                    <a16:rowId xmlns:a16="http://schemas.microsoft.com/office/drawing/2014/main" val="3510416273"/>
                  </a:ext>
                </a:extLst>
              </a:tr>
              <a:tr h="409841">
                <a:tc>
                  <a:txBody>
                    <a:bodyPr/>
                    <a:lstStyle/>
                    <a:p>
                      <a:pPr algn="just"/>
                      <a:endParaRPr lang="en-IN" sz="2000">
                        <a:latin typeface="Garamond" panose="02020404030301010803" pitchFamily="18" charset="0"/>
                      </a:endParaRPr>
                    </a:p>
                  </a:txBody>
                  <a:tcPr/>
                </a:tc>
                <a:tc>
                  <a:txBody>
                    <a:bodyPr/>
                    <a:lstStyle/>
                    <a:p>
                      <a:pPr algn="just"/>
                      <a:endParaRPr lang="en-IN" sz="2000" dirty="0">
                        <a:latin typeface="Garamond" panose="02020404030301010803" pitchFamily="18" charset="0"/>
                      </a:endParaRPr>
                    </a:p>
                  </a:txBody>
                  <a:tcPr/>
                </a:tc>
                <a:extLst>
                  <a:ext uri="{0D108BD9-81ED-4DB2-BD59-A6C34878D82A}">
                    <a16:rowId xmlns:a16="http://schemas.microsoft.com/office/drawing/2014/main" val="1685714859"/>
                  </a:ext>
                </a:extLst>
              </a:tr>
            </a:tbl>
          </a:graphicData>
        </a:graphic>
      </p:graphicFrame>
    </p:spTree>
    <p:extLst>
      <p:ext uri="{BB962C8B-B14F-4D97-AF65-F5344CB8AC3E}">
        <p14:creationId xmlns:p14="http://schemas.microsoft.com/office/powerpoint/2010/main" val="4183968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1"/>
          <p:cNvSpPr txBox="1">
            <a:spLocks noGrp="1"/>
          </p:cNvSpPr>
          <p:nvPr>
            <p:ph type="title"/>
          </p:nvPr>
        </p:nvSpPr>
        <p:spPr>
          <a:xfrm>
            <a:off x="1352550" y="238936"/>
            <a:ext cx="9486900" cy="47380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Garamond"/>
              <a:buNone/>
            </a:pPr>
            <a:r>
              <a:rPr lang="en-US" sz="2400" b="1" dirty="0">
                <a:latin typeface="Garamond"/>
                <a:ea typeface="Garamond"/>
                <a:cs typeface="Garamond"/>
                <a:sym typeface="Garamond"/>
              </a:rPr>
              <a:t>Advertisement Guidelines</a:t>
            </a:r>
            <a:endParaRPr dirty="0"/>
          </a:p>
        </p:txBody>
      </p:sp>
      <p:pic>
        <p:nvPicPr>
          <p:cNvPr id="4" name="Picture 3">
            <a:extLst>
              <a:ext uri="{FF2B5EF4-FFF2-40B4-BE49-F238E27FC236}">
                <a16:creationId xmlns:a16="http://schemas.microsoft.com/office/drawing/2014/main" id="{D580F9B4-FBF7-909E-B593-3C727416DBF9}"/>
              </a:ext>
            </a:extLst>
          </p:cNvPr>
          <p:cNvPicPr>
            <a:picLocks noChangeAspect="1"/>
          </p:cNvPicPr>
          <p:nvPr/>
        </p:nvPicPr>
        <p:blipFill>
          <a:blip r:embed="rId3"/>
          <a:stretch>
            <a:fillRect/>
          </a:stretch>
        </p:blipFill>
        <p:spPr>
          <a:xfrm>
            <a:off x="450463" y="1131385"/>
            <a:ext cx="5813177" cy="2426263"/>
          </a:xfrm>
          <a:prstGeom prst="rect">
            <a:avLst/>
          </a:prstGeom>
        </p:spPr>
      </p:pic>
      <p:pic>
        <p:nvPicPr>
          <p:cNvPr id="6" name="Picture 5">
            <a:extLst>
              <a:ext uri="{FF2B5EF4-FFF2-40B4-BE49-F238E27FC236}">
                <a16:creationId xmlns:a16="http://schemas.microsoft.com/office/drawing/2014/main" id="{25CCC10D-7A55-134D-1183-3CA78A1D285B}"/>
              </a:ext>
            </a:extLst>
          </p:cNvPr>
          <p:cNvPicPr>
            <a:picLocks noChangeAspect="1"/>
          </p:cNvPicPr>
          <p:nvPr/>
        </p:nvPicPr>
        <p:blipFill rotWithShape="1">
          <a:blip r:embed="rId4"/>
          <a:srcRect l="8428"/>
          <a:stretch/>
        </p:blipFill>
        <p:spPr>
          <a:xfrm>
            <a:off x="6345936" y="2903763"/>
            <a:ext cx="5266944" cy="3241500"/>
          </a:xfrm>
          <a:prstGeom prst="rect">
            <a:avLst/>
          </a:prstGeom>
        </p:spPr>
      </p:pic>
    </p:spTree>
    <p:extLst>
      <p:ext uri="{BB962C8B-B14F-4D97-AF65-F5344CB8AC3E}">
        <p14:creationId xmlns:p14="http://schemas.microsoft.com/office/powerpoint/2010/main" val="4255564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6"/>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EXTENSION / RENEWAL OF RERA REGISTRATION</a:t>
            </a:r>
            <a:endParaRPr/>
          </a:p>
        </p:txBody>
      </p:sp>
      <p:pic>
        <p:nvPicPr>
          <p:cNvPr id="518" name="Google Shape;518;p46"/>
          <p:cNvPicPr preferRelativeResize="0">
            <a:picLocks noGrp="1"/>
          </p:cNvPicPr>
          <p:nvPr>
            <p:ph type="body" idx="1"/>
          </p:nvPr>
        </p:nvPicPr>
        <p:blipFill rotWithShape="1">
          <a:blip r:embed="rId3">
            <a:alphaModFix/>
          </a:blip>
          <a:srcRect l="37778" r="6984" b="31511"/>
          <a:stretch/>
        </p:blipFill>
        <p:spPr>
          <a:xfrm>
            <a:off x="3701142" y="1712571"/>
            <a:ext cx="4158343" cy="2887240"/>
          </a:xfrm>
          <a:prstGeom prst="rect">
            <a:avLst/>
          </a:prstGeom>
          <a:noFill/>
          <a:ln>
            <a:noFill/>
          </a:ln>
        </p:spPr>
      </p:pic>
      <p:sp>
        <p:nvSpPr>
          <p:cNvPr id="519" name="Google Shape;519;p46"/>
          <p:cNvSpPr txBox="1"/>
          <p:nvPr/>
        </p:nvSpPr>
        <p:spPr>
          <a:xfrm>
            <a:off x="3690256" y="4545339"/>
            <a:ext cx="4169229" cy="517430"/>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lnSpc>
                <a:spcPct val="90000"/>
              </a:lnSpc>
              <a:spcBef>
                <a:spcPts val="0"/>
              </a:spcBef>
              <a:spcAft>
                <a:spcPts val="0"/>
              </a:spcAft>
              <a:buClr>
                <a:srgbClr val="FF0000"/>
              </a:buClr>
              <a:buSzPct val="100000"/>
              <a:buFont typeface="Garamond"/>
              <a:buNone/>
            </a:pPr>
            <a:r>
              <a:rPr lang="en-US" sz="2800" b="1" cap="none">
                <a:solidFill>
                  <a:srgbClr val="FF0000"/>
                </a:solidFill>
                <a:latin typeface="Garamond"/>
                <a:ea typeface="Garamond"/>
                <a:cs typeface="Garamond"/>
                <a:sym typeface="Garamond"/>
              </a:rPr>
              <a:t>OF RERA</a:t>
            </a:r>
            <a:r>
              <a:rPr lang="en-US" sz="2800" b="1" cap="none">
                <a:solidFill>
                  <a:schemeClr val="dk2"/>
                </a:solidFill>
                <a:latin typeface="Garamond"/>
                <a:ea typeface="Garamond"/>
                <a:cs typeface="Garamond"/>
                <a:sym typeface="Garamond"/>
              </a:rPr>
              <a:t> </a:t>
            </a:r>
            <a:r>
              <a:rPr lang="en-US" sz="2800" b="1" cap="none">
                <a:solidFill>
                  <a:srgbClr val="FF0000"/>
                </a:solidFill>
                <a:latin typeface="Garamond"/>
                <a:ea typeface="Garamond"/>
                <a:cs typeface="Garamond"/>
                <a:sym typeface="Garamond"/>
              </a:rPr>
              <a:t>REGISTRATION</a:t>
            </a:r>
            <a:endParaRPr sz="2000" b="1" cap="none">
              <a:solidFill>
                <a:srgbClr val="FF0000"/>
              </a:solidFill>
              <a:latin typeface="Garamond"/>
              <a:ea typeface="Garamond"/>
              <a:cs typeface="Garamond"/>
              <a:sym typeface="Garamond"/>
            </a:endParaRPr>
          </a:p>
        </p:txBody>
      </p:sp>
    </p:spTree>
    <p:extLst>
      <p:ext uri="{BB962C8B-B14F-4D97-AF65-F5344CB8AC3E}">
        <p14:creationId xmlns:p14="http://schemas.microsoft.com/office/powerpoint/2010/main" val="331588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7"/>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ct val="100000"/>
              <a:buFont typeface="Garamond"/>
              <a:buNone/>
            </a:pPr>
            <a:r>
              <a:rPr lang="en-US" sz="2000" b="1" dirty="0">
                <a:latin typeface="Garamond"/>
                <a:ea typeface="Garamond"/>
                <a:cs typeface="Garamond"/>
                <a:sym typeface="Garamond"/>
              </a:rPr>
              <a:t>EXTENSION / RENEWAL OF REGISTRATION – SEC 6 /RULE 7</a:t>
            </a:r>
            <a:endParaRPr dirty="0"/>
          </a:p>
        </p:txBody>
      </p:sp>
      <p:sp>
        <p:nvSpPr>
          <p:cNvPr id="525" name="Google Shape;525;p47"/>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457200" lvl="0" indent="-457200" algn="l" rtl="0">
              <a:lnSpc>
                <a:spcPct val="100000"/>
              </a:lnSpc>
              <a:spcBef>
                <a:spcPts val="0"/>
              </a:spcBef>
              <a:spcAft>
                <a:spcPts val="0"/>
              </a:spcAft>
              <a:buClr>
                <a:schemeClr val="dk2"/>
              </a:buClr>
              <a:buSzPts val="1960"/>
              <a:buFont typeface="Sorts Mill Goudy"/>
              <a:buAutoNum type="arabicPeriod"/>
            </a:pPr>
            <a:r>
              <a:rPr lang="en-US" sz="2800" dirty="0">
                <a:latin typeface="Garamond"/>
                <a:ea typeface="Garamond"/>
                <a:cs typeface="Garamond"/>
                <a:sym typeface="Garamond"/>
              </a:rPr>
              <a:t>Section 6 of the RERA Act</a:t>
            </a:r>
            <a:endParaRPr dirty="0"/>
          </a:p>
          <a:p>
            <a:pPr marL="457200" lvl="0" indent="-457200" algn="l" rtl="0">
              <a:lnSpc>
                <a:spcPct val="100000"/>
              </a:lnSpc>
              <a:spcBef>
                <a:spcPts val="1000"/>
              </a:spcBef>
              <a:spcAft>
                <a:spcPts val="0"/>
              </a:spcAft>
              <a:buClr>
                <a:schemeClr val="dk2"/>
              </a:buClr>
              <a:buSzPts val="1960"/>
              <a:buFont typeface="Sorts Mill Goudy"/>
              <a:buAutoNum type="arabicPeriod"/>
            </a:pPr>
            <a:r>
              <a:rPr lang="en-US" sz="2800" dirty="0">
                <a:latin typeface="Garamond"/>
                <a:ea typeface="Garamond"/>
                <a:cs typeface="Garamond"/>
                <a:sym typeface="Garamond"/>
              </a:rPr>
              <a:t>TN RERA Rule 7 </a:t>
            </a:r>
            <a:endParaRPr dirty="0"/>
          </a:p>
          <a:p>
            <a:pPr marL="457200" lvl="0" indent="-457200" algn="l" rtl="0">
              <a:lnSpc>
                <a:spcPct val="100000"/>
              </a:lnSpc>
              <a:spcBef>
                <a:spcPts val="1000"/>
              </a:spcBef>
              <a:spcAft>
                <a:spcPts val="0"/>
              </a:spcAft>
              <a:buClr>
                <a:schemeClr val="dk2"/>
              </a:buClr>
              <a:buSzPts val="1960"/>
              <a:buFont typeface="Sorts Mill Goudy"/>
              <a:buAutoNum type="arabicPeriod"/>
            </a:pPr>
            <a:r>
              <a:rPr lang="en-US" sz="2800" dirty="0">
                <a:latin typeface="Garamond"/>
                <a:ea typeface="Garamond"/>
                <a:cs typeface="Garamond"/>
                <a:sym typeface="Garamond"/>
              </a:rPr>
              <a:t>Application in Form E</a:t>
            </a:r>
            <a:endParaRPr dirty="0"/>
          </a:p>
          <a:p>
            <a:pPr marL="457200" lvl="0" indent="-457200" algn="l" rtl="0">
              <a:lnSpc>
                <a:spcPct val="100000"/>
              </a:lnSpc>
              <a:spcBef>
                <a:spcPts val="1000"/>
              </a:spcBef>
              <a:spcAft>
                <a:spcPts val="0"/>
              </a:spcAft>
              <a:buClr>
                <a:schemeClr val="dk2"/>
              </a:buClr>
              <a:buSzPts val="1960"/>
              <a:buFont typeface="Sorts Mill Goudy"/>
              <a:buAutoNum type="arabicPeriod"/>
            </a:pPr>
            <a:r>
              <a:rPr lang="en-US" sz="2800" dirty="0">
                <a:latin typeface="Garamond"/>
                <a:ea typeface="Garamond"/>
                <a:cs typeface="Garamond"/>
                <a:sym typeface="Garamond"/>
              </a:rPr>
              <a:t>Application to be filed 3 months before expiry of registration </a:t>
            </a:r>
            <a:endParaRPr dirty="0"/>
          </a:p>
          <a:p>
            <a:pPr marL="457200" lvl="0" indent="-457200" algn="l" rtl="0">
              <a:lnSpc>
                <a:spcPct val="100000"/>
              </a:lnSpc>
              <a:spcBef>
                <a:spcPts val="1000"/>
              </a:spcBef>
              <a:spcAft>
                <a:spcPts val="0"/>
              </a:spcAft>
              <a:buClr>
                <a:schemeClr val="dk2"/>
              </a:buClr>
              <a:buSzPts val="1960"/>
              <a:buFont typeface="Sorts Mill Goudy"/>
              <a:buAutoNum type="arabicPeriod"/>
            </a:pPr>
            <a:r>
              <a:rPr lang="en-US" sz="2800" dirty="0">
                <a:latin typeface="Garamond"/>
                <a:ea typeface="Garamond"/>
                <a:cs typeface="Garamond"/>
                <a:sym typeface="Garamond"/>
              </a:rPr>
              <a:t>Extension fees – 10% of the Registration fees (for 1 year)</a:t>
            </a:r>
          </a:p>
          <a:p>
            <a:pPr marL="0" lvl="0" indent="0" algn="l" rtl="0">
              <a:lnSpc>
                <a:spcPct val="100000"/>
              </a:lnSpc>
              <a:spcBef>
                <a:spcPts val="1000"/>
              </a:spcBef>
              <a:spcAft>
                <a:spcPts val="0"/>
              </a:spcAft>
              <a:buClr>
                <a:schemeClr val="dk2"/>
              </a:buClr>
              <a:buSzPts val="1960"/>
              <a:buNone/>
            </a:pPr>
            <a:endParaRPr lang="en-US" sz="2800" dirty="0">
              <a:latin typeface="Garamond"/>
              <a:sym typeface="Garamond"/>
            </a:endParaRPr>
          </a:p>
          <a:p>
            <a:pPr marL="0" lvl="0" indent="0" algn="just" rtl="0">
              <a:lnSpc>
                <a:spcPct val="100000"/>
              </a:lnSpc>
              <a:spcBef>
                <a:spcPts val="1000"/>
              </a:spcBef>
              <a:spcAft>
                <a:spcPts val="0"/>
              </a:spcAft>
              <a:buClr>
                <a:schemeClr val="dk2"/>
              </a:buClr>
              <a:buSzPts val="1960"/>
              <a:buNone/>
            </a:pPr>
            <a:r>
              <a:rPr lang="en-US" sz="2800" b="1" u="sng" dirty="0">
                <a:latin typeface="Garamond" panose="02020404030301010803" pitchFamily="18" charset="0"/>
                <a:sym typeface="Garamond"/>
              </a:rPr>
              <a:t>Rule 7(5) </a:t>
            </a:r>
          </a:p>
          <a:p>
            <a:pPr marL="0" lvl="0" indent="0" algn="just" rtl="0">
              <a:lnSpc>
                <a:spcPct val="100000"/>
              </a:lnSpc>
              <a:spcBef>
                <a:spcPts val="1000"/>
              </a:spcBef>
              <a:spcAft>
                <a:spcPts val="0"/>
              </a:spcAft>
              <a:buClr>
                <a:schemeClr val="dk2"/>
              </a:buClr>
              <a:buSzPts val="1960"/>
              <a:buNone/>
            </a:pPr>
            <a:r>
              <a:rPr lang="en-US" dirty="0">
                <a:latin typeface="Garamond" panose="02020404030301010803" pitchFamily="18" charset="0"/>
              </a:rPr>
              <a:t>Any sale of an unit in any development project after the lapse of registration period with the Authority and after obtaining the completion certificate from the Competent Authority within the prescribed period as per local laws shall not be treated as offence as prescribed in sub section (2) of section 59 of the Act.</a:t>
            </a:r>
            <a:endParaRPr lang="en-IN" dirty="0">
              <a:latin typeface="Garamond" panose="020204040303010108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8"/>
          <p:cNvSpPr txBox="1">
            <a:spLocks noGrp="1"/>
          </p:cNvSpPr>
          <p:nvPr>
            <p:ph type="title"/>
          </p:nvPr>
        </p:nvSpPr>
        <p:spPr>
          <a:xfrm>
            <a:off x="1191578" y="2109182"/>
            <a:ext cx="9486900" cy="225514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ct val="100000"/>
              <a:buFont typeface="Garamond"/>
              <a:buNone/>
            </a:pPr>
            <a:r>
              <a:rPr lang="en-US" sz="4400" b="1">
                <a:latin typeface="Garamond"/>
                <a:ea typeface="Garamond"/>
                <a:cs typeface="Garamond"/>
                <a:sym typeface="Garamond"/>
              </a:rPr>
              <a:t/>
            </a:r>
            <a:br>
              <a:rPr lang="en-US" sz="4400" b="1">
                <a:latin typeface="Garamond"/>
                <a:ea typeface="Garamond"/>
                <a:cs typeface="Garamond"/>
                <a:sym typeface="Garamond"/>
              </a:rPr>
            </a:br>
            <a:r>
              <a:rPr lang="en-US" sz="4400" b="1">
                <a:latin typeface="Garamond"/>
                <a:ea typeface="Garamond"/>
                <a:cs typeface="Garamond"/>
                <a:sym typeface="Garamond"/>
              </a:rPr>
              <a:t>MODIFICATION OR AMENDMENTS TO</a:t>
            </a:r>
            <a:br>
              <a:rPr lang="en-US" sz="4400" b="1">
                <a:latin typeface="Garamond"/>
                <a:ea typeface="Garamond"/>
                <a:cs typeface="Garamond"/>
                <a:sym typeface="Garamond"/>
              </a:rPr>
            </a:br>
            <a:r>
              <a:rPr lang="en-US" sz="4400" b="1">
                <a:latin typeface="Garamond"/>
                <a:ea typeface="Garamond"/>
                <a:cs typeface="Garamond"/>
                <a:sym typeface="Garamond"/>
              </a:rPr>
              <a:t>RERA REGISTRATION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8"/>
          <p:cNvSpPr txBox="1">
            <a:spLocks noGrp="1"/>
          </p:cNvSpPr>
          <p:nvPr>
            <p:ph type="title"/>
          </p:nvPr>
        </p:nvSpPr>
        <p:spPr>
          <a:xfrm>
            <a:off x="1191578" y="155448"/>
            <a:ext cx="9486900" cy="83210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ct val="100000"/>
              <a:buFont typeface="Garamond"/>
              <a:buNone/>
            </a:pPr>
            <a:r>
              <a:rPr lang="en-US" sz="2400" b="1" dirty="0">
                <a:latin typeface="Garamond"/>
                <a:ea typeface="Garamond"/>
                <a:cs typeface="Garamond"/>
                <a:sym typeface="Garamond"/>
              </a:rPr>
              <a:t/>
            </a:r>
            <a:br>
              <a:rPr lang="en-US" sz="2400" b="1" dirty="0">
                <a:latin typeface="Garamond"/>
                <a:ea typeface="Garamond"/>
                <a:cs typeface="Garamond"/>
                <a:sym typeface="Garamond"/>
              </a:rPr>
            </a:br>
            <a:r>
              <a:rPr lang="en-US" sz="2400" b="1" dirty="0">
                <a:latin typeface="Garamond"/>
                <a:ea typeface="Garamond"/>
                <a:cs typeface="Garamond"/>
                <a:sym typeface="Garamond"/>
              </a:rPr>
              <a:t>MODIFICATION OR AMENDMENTS TO</a:t>
            </a:r>
            <a:br>
              <a:rPr lang="en-US" sz="2400" b="1" dirty="0">
                <a:latin typeface="Garamond"/>
                <a:ea typeface="Garamond"/>
                <a:cs typeface="Garamond"/>
                <a:sym typeface="Garamond"/>
              </a:rPr>
            </a:br>
            <a:r>
              <a:rPr lang="en-US" sz="2400" b="1" dirty="0">
                <a:latin typeface="Garamond"/>
                <a:ea typeface="Garamond"/>
                <a:cs typeface="Garamond"/>
                <a:sym typeface="Garamond"/>
              </a:rPr>
              <a:t>RERA REGISTRATION</a:t>
            </a:r>
            <a:endParaRPr sz="1600" dirty="0"/>
          </a:p>
        </p:txBody>
      </p:sp>
      <p:pic>
        <p:nvPicPr>
          <p:cNvPr id="3" name="Picture 2">
            <a:extLst>
              <a:ext uri="{FF2B5EF4-FFF2-40B4-BE49-F238E27FC236}">
                <a16:creationId xmlns:a16="http://schemas.microsoft.com/office/drawing/2014/main" id="{F7585145-058D-7F03-4C8E-2FEF224F69C3}"/>
              </a:ext>
            </a:extLst>
          </p:cNvPr>
          <p:cNvPicPr>
            <a:picLocks noChangeAspect="1"/>
          </p:cNvPicPr>
          <p:nvPr/>
        </p:nvPicPr>
        <p:blipFill>
          <a:blip r:embed="rId3"/>
          <a:stretch>
            <a:fillRect/>
          </a:stretch>
        </p:blipFill>
        <p:spPr>
          <a:xfrm>
            <a:off x="2478429" y="1224526"/>
            <a:ext cx="7235141" cy="4921739"/>
          </a:xfrm>
          <a:prstGeom prst="rect">
            <a:avLst/>
          </a:prstGeom>
        </p:spPr>
      </p:pic>
    </p:spTree>
    <p:extLst>
      <p:ext uri="{BB962C8B-B14F-4D97-AF65-F5344CB8AC3E}">
        <p14:creationId xmlns:p14="http://schemas.microsoft.com/office/powerpoint/2010/main" val="81068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a:spLocks noGrp="1"/>
          </p:cNvSpPr>
          <p:nvPr>
            <p:ph type="title"/>
          </p:nvPr>
        </p:nvSpPr>
        <p:spPr>
          <a:xfrm>
            <a:off x="1278432" y="1097238"/>
            <a:ext cx="9486900" cy="3048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8800"/>
              <a:buFont typeface="Garamond"/>
              <a:buNone/>
            </a:pPr>
            <a:r>
              <a:rPr lang="en-US" sz="8800" b="1">
                <a:latin typeface="Garamond"/>
                <a:ea typeface="Garamond"/>
                <a:cs typeface="Garamond"/>
                <a:sym typeface="Garamond"/>
              </a:rPr>
              <a:t>COMPLETION UNDER RERA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COMPLETION UNDER RERA</a:t>
            </a:r>
            <a:endParaRPr sz="2000" b="1">
              <a:latin typeface="Garamond"/>
              <a:ea typeface="Garamond"/>
              <a:cs typeface="Garamond"/>
              <a:sym typeface="Garamond"/>
            </a:endParaRPr>
          </a:p>
        </p:txBody>
      </p:sp>
      <p:sp>
        <p:nvSpPr>
          <p:cNvPr id="541" name="Google Shape;541;p50"/>
          <p:cNvSpPr txBox="1">
            <a:spLocks noGrp="1"/>
          </p:cNvSpPr>
          <p:nvPr>
            <p:ph type="body" idx="1"/>
          </p:nvPr>
        </p:nvSpPr>
        <p:spPr>
          <a:xfrm>
            <a:off x="1396238" y="865120"/>
            <a:ext cx="9486901" cy="5389375"/>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457200" lvl="0" indent="-457200" algn="l" rtl="0">
              <a:lnSpc>
                <a:spcPct val="100000"/>
              </a:lnSpc>
              <a:spcBef>
                <a:spcPts val="0"/>
              </a:spcBef>
              <a:spcAft>
                <a:spcPts val="0"/>
              </a:spcAft>
              <a:buClr>
                <a:schemeClr val="dk2"/>
              </a:buClr>
              <a:buSzPct val="70000"/>
              <a:buAutoNum type="arabicPeriod"/>
            </a:pPr>
            <a:r>
              <a:rPr lang="en-US">
                <a:latin typeface="Garamond"/>
                <a:ea typeface="Garamond"/>
                <a:cs typeface="Garamond"/>
                <a:sym typeface="Garamond"/>
              </a:rPr>
              <a:t>On completion of development of the project-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Internal development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External development </a:t>
            </a:r>
            <a:endParaRPr/>
          </a:p>
          <a:p>
            <a:pPr marL="457200" lvl="0" indent="-457200" algn="l" rtl="0">
              <a:lnSpc>
                <a:spcPct val="100000"/>
              </a:lnSpc>
              <a:spcBef>
                <a:spcPts val="1000"/>
              </a:spcBef>
              <a:spcAft>
                <a:spcPts val="0"/>
              </a:spcAft>
              <a:buClr>
                <a:schemeClr val="dk2"/>
              </a:buClr>
              <a:buSzPct val="70000"/>
              <a:buAutoNum type="arabicPeriod"/>
            </a:pPr>
            <a:r>
              <a:rPr lang="en-US">
                <a:latin typeface="Garamond"/>
                <a:ea typeface="Garamond"/>
                <a:cs typeface="Garamond"/>
                <a:sym typeface="Garamond"/>
              </a:rPr>
              <a:t>On Project Completion - Submit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Occupancy Completion certificate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Consolidated Bank Statement</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Mortgage release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Structural Liability Certificate </a:t>
            </a:r>
            <a:r>
              <a:rPr lang="en-US" b="1">
                <a:latin typeface="Garamond"/>
                <a:ea typeface="Garamond"/>
                <a:cs typeface="Garamond"/>
                <a:sym typeface="Garamond"/>
              </a:rPr>
              <a:t>(for Building)</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Sold and Unsold Inventory </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Association of Allottees (for Building)</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Project Photograph</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Common Areas / Amenities handed over to the Association – Affidavit</a:t>
            </a:r>
            <a:endParaRPr/>
          </a:p>
          <a:p>
            <a:pPr marL="914400" lvl="1"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Professional Certificates – </a:t>
            </a:r>
            <a:endParaRPr/>
          </a:p>
          <a:p>
            <a:pPr marL="1371600" lvl="2"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Form 4 CC – CA</a:t>
            </a:r>
            <a:endParaRPr/>
          </a:p>
          <a:p>
            <a:pPr marL="1371600" lvl="2"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Engineer</a:t>
            </a:r>
            <a:endParaRPr/>
          </a:p>
          <a:p>
            <a:pPr marL="1371600" lvl="2" indent="-457200" algn="l" rtl="0">
              <a:lnSpc>
                <a:spcPct val="100000"/>
              </a:lnSpc>
              <a:spcBef>
                <a:spcPts val="500"/>
              </a:spcBef>
              <a:spcAft>
                <a:spcPts val="0"/>
              </a:spcAft>
              <a:buClr>
                <a:schemeClr val="dk2"/>
              </a:buClr>
              <a:buSzPct val="70000"/>
              <a:buAutoNum type="arabicPeriod"/>
            </a:pPr>
            <a:r>
              <a:rPr lang="en-US">
                <a:latin typeface="Garamond"/>
                <a:ea typeface="Garamond"/>
                <a:cs typeface="Garamond"/>
                <a:sym typeface="Garamond"/>
              </a:rPr>
              <a:t>Architect</a:t>
            </a:r>
            <a:endParaRPr/>
          </a:p>
          <a:p>
            <a:pPr marL="457200" lvl="1" indent="0" algn="l" rtl="0">
              <a:lnSpc>
                <a:spcPct val="100000"/>
              </a:lnSpc>
              <a:spcBef>
                <a:spcPts val="500"/>
              </a:spcBef>
              <a:spcAft>
                <a:spcPts val="0"/>
              </a:spcAft>
              <a:buClr>
                <a:schemeClr val="dk2"/>
              </a:buClr>
              <a:buSzPct val="70000"/>
              <a:buNone/>
            </a:pPr>
            <a:endParaRPr>
              <a:latin typeface="Garamond"/>
              <a:ea typeface="Garamond"/>
              <a:cs typeface="Garamond"/>
              <a:sym typeface="Garamond"/>
            </a:endParaRPr>
          </a:p>
          <a:p>
            <a:pPr marL="914400" lvl="1" indent="-374967" algn="l" rtl="0">
              <a:lnSpc>
                <a:spcPct val="100000"/>
              </a:lnSpc>
              <a:spcBef>
                <a:spcPts val="500"/>
              </a:spcBef>
              <a:spcAft>
                <a:spcPts val="0"/>
              </a:spcAft>
              <a:buClr>
                <a:schemeClr val="dk2"/>
              </a:buClr>
              <a:buSzPct val="70000"/>
              <a:buNone/>
            </a:pPr>
            <a:endParaRPr>
              <a:latin typeface="Garamond"/>
              <a:ea typeface="Garamond"/>
              <a:cs typeface="Garamond"/>
              <a:sym typeface="Garamond"/>
            </a:endParaRPr>
          </a:p>
          <a:p>
            <a:pPr marL="914400" lvl="1" indent="-374967" algn="l" rtl="0">
              <a:lnSpc>
                <a:spcPct val="100000"/>
              </a:lnSpc>
              <a:spcBef>
                <a:spcPts val="500"/>
              </a:spcBef>
              <a:spcAft>
                <a:spcPts val="0"/>
              </a:spcAft>
              <a:buClr>
                <a:schemeClr val="dk2"/>
              </a:buClr>
              <a:buSzPct val="70000"/>
              <a:buNone/>
            </a:pPr>
            <a:endParaRPr>
              <a:latin typeface="Garamond"/>
              <a:ea typeface="Garamond"/>
              <a:cs typeface="Garamond"/>
              <a:sym typeface="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COMPLETION UNDER RERA</a:t>
            </a:r>
            <a:endParaRPr sz="2000" b="1">
              <a:latin typeface="Garamond"/>
              <a:ea typeface="Garamond"/>
              <a:cs typeface="Garamond"/>
              <a:sym typeface="Garamond"/>
            </a:endParaRPr>
          </a:p>
        </p:txBody>
      </p:sp>
      <p:sp>
        <p:nvSpPr>
          <p:cNvPr id="541" name="Google Shape;541;p50"/>
          <p:cNvSpPr txBox="1">
            <a:spLocks noGrp="1"/>
          </p:cNvSpPr>
          <p:nvPr>
            <p:ph type="body" idx="1"/>
          </p:nvPr>
        </p:nvSpPr>
        <p:spPr>
          <a:xfrm>
            <a:off x="1396238" y="865120"/>
            <a:ext cx="9486901" cy="5389375"/>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106680" lvl="0" indent="0" algn="just" rtl="0">
              <a:lnSpc>
                <a:spcPct val="100000"/>
              </a:lnSpc>
              <a:spcBef>
                <a:spcPts val="1000"/>
              </a:spcBef>
              <a:spcAft>
                <a:spcPts val="0"/>
              </a:spcAft>
              <a:buClr>
                <a:schemeClr val="dk2"/>
              </a:buClr>
              <a:buSzPts val="1680"/>
              <a:buNone/>
            </a:pPr>
            <a:r>
              <a:rPr lang="en-US" sz="2400" b="1" i="0" u="none" strike="noStrike" baseline="0" dirty="0">
                <a:solidFill>
                  <a:srgbClr val="C00000"/>
                </a:solidFill>
                <a:latin typeface="Garamond" panose="02020404030301010803" pitchFamily="18" charset="0"/>
              </a:rPr>
              <a:t>TN RERA Rules – Explanation to Rule 5</a:t>
            </a:r>
          </a:p>
          <a:p>
            <a:pPr marL="106680" lvl="0" indent="0" algn="just" rtl="0">
              <a:lnSpc>
                <a:spcPct val="100000"/>
              </a:lnSpc>
              <a:spcBef>
                <a:spcPts val="1000"/>
              </a:spcBef>
              <a:spcAft>
                <a:spcPts val="0"/>
              </a:spcAft>
              <a:buClr>
                <a:schemeClr val="dk2"/>
              </a:buClr>
              <a:buSzPts val="1680"/>
              <a:buNone/>
            </a:pPr>
            <a:endParaRPr lang="en-US" dirty="0">
              <a:latin typeface="Garamond" panose="02020404030301010803" pitchFamily="18" charset="0"/>
            </a:endParaRPr>
          </a:p>
          <a:p>
            <a:pPr marL="106680" lvl="0" indent="0" algn="just" rtl="0">
              <a:lnSpc>
                <a:spcPct val="100000"/>
              </a:lnSpc>
              <a:spcBef>
                <a:spcPts val="1000"/>
              </a:spcBef>
              <a:spcAft>
                <a:spcPts val="0"/>
              </a:spcAft>
              <a:buClr>
                <a:schemeClr val="dk2"/>
              </a:buClr>
              <a:buSzPts val="1680"/>
              <a:buNone/>
            </a:pPr>
            <a:r>
              <a:rPr lang="en-US" sz="2400" b="0" i="0" u="none" strike="noStrike" baseline="0" dirty="0">
                <a:latin typeface="Garamond" panose="02020404030301010803" pitchFamily="18" charset="0"/>
              </a:rPr>
              <a:t>After completion of the project, the </a:t>
            </a:r>
            <a:r>
              <a:rPr lang="en-US" sz="2400" b="1" i="0" u="sng" strike="noStrike" baseline="0" dirty="0">
                <a:latin typeface="Garamond" panose="02020404030301010803" pitchFamily="18" charset="0"/>
              </a:rPr>
              <a:t>promoter shall be entitled to withdraw the balance amount lying </a:t>
            </a:r>
            <a:r>
              <a:rPr lang="en-US" sz="2400" b="0" i="0" u="none" strike="noStrike" baseline="0" dirty="0">
                <a:latin typeface="Garamond" panose="02020404030301010803" pitchFamily="18" charset="0"/>
              </a:rPr>
              <a:t>in the separate account subject to obtaining the certificate from the engineer, architect and chartered accountant as mentioned above.</a:t>
            </a:r>
            <a:endParaRPr lang="en-IN" sz="2400" dirty="0">
              <a:latin typeface="Garamond" panose="02020404030301010803" pitchFamily="18" charset="0"/>
              <a:ea typeface="Garamond"/>
              <a:cs typeface="Garamond"/>
              <a:sym typeface="Garamond"/>
            </a:endParaRPr>
          </a:p>
          <a:p>
            <a:pPr marL="457200" lvl="1" indent="0" algn="l" rtl="0">
              <a:lnSpc>
                <a:spcPct val="100000"/>
              </a:lnSpc>
              <a:spcBef>
                <a:spcPts val="500"/>
              </a:spcBef>
              <a:spcAft>
                <a:spcPts val="0"/>
              </a:spcAft>
              <a:buClr>
                <a:schemeClr val="dk2"/>
              </a:buClr>
              <a:buSzPct val="70000"/>
              <a:buNone/>
            </a:pPr>
            <a:endParaRPr dirty="0">
              <a:latin typeface="Garamond"/>
              <a:ea typeface="Garamond"/>
              <a:cs typeface="Garamond"/>
              <a:sym typeface="Garamond"/>
            </a:endParaRPr>
          </a:p>
          <a:p>
            <a:pPr marL="914400" lvl="1" indent="-374967" algn="l" rtl="0">
              <a:lnSpc>
                <a:spcPct val="100000"/>
              </a:lnSpc>
              <a:spcBef>
                <a:spcPts val="500"/>
              </a:spcBef>
              <a:spcAft>
                <a:spcPts val="0"/>
              </a:spcAft>
              <a:buClr>
                <a:schemeClr val="dk2"/>
              </a:buClr>
              <a:buSzPct val="70000"/>
              <a:buNone/>
            </a:pPr>
            <a:endParaRPr dirty="0">
              <a:latin typeface="Garamond"/>
              <a:ea typeface="Garamond"/>
              <a:cs typeface="Garamond"/>
              <a:sym typeface="Garamond"/>
            </a:endParaRPr>
          </a:p>
          <a:p>
            <a:pPr marL="914400" lvl="1" indent="-374967" algn="l" rtl="0">
              <a:lnSpc>
                <a:spcPct val="100000"/>
              </a:lnSpc>
              <a:spcBef>
                <a:spcPts val="500"/>
              </a:spcBef>
              <a:spcAft>
                <a:spcPts val="0"/>
              </a:spcAft>
              <a:buClr>
                <a:schemeClr val="dk2"/>
              </a:buClr>
              <a:buSzPct val="70000"/>
              <a:buNone/>
            </a:pPr>
            <a:endParaRPr dirty="0">
              <a:latin typeface="Garamond"/>
              <a:ea typeface="Garamond"/>
              <a:cs typeface="Garamond"/>
              <a:sym typeface="Garamond"/>
            </a:endParaRPr>
          </a:p>
        </p:txBody>
      </p:sp>
    </p:spTree>
    <p:extLst>
      <p:ext uri="{BB962C8B-B14F-4D97-AF65-F5344CB8AC3E}">
        <p14:creationId xmlns:p14="http://schemas.microsoft.com/office/powerpoint/2010/main" val="10485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dirty="0">
                <a:latin typeface="Garamond"/>
                <a:ea typeface="Garamond"/>
                <a:cs typeface="Garamond"/>
                <a:sym typeface="Garamond"/>
              </a:rPr>
              <a:t>STATEMENT OF OBJECTS AND REASONS OF THE ACT</a:t>
            </a:r>
            <a:endParaRPr dirty="0"/>
          </a:p>
        </p:txBody>
      </p:sp>
      <p:sp>
        <p:nvSpPr>
          <p:cNvPr id="130" name="Google Shape;130;p5"/>
          <p:cNvSpPr txBox="1">
            <a:spLocks noGrp="1"/>
          </p:cNvSpPr>
          <p:nvPr>
            <p:ph type="body" idx="1"/>
          </p:nvPr>
        </p:nvSpPr>
        <p:spPr>
          <a:xfrm>
            <a:off x="1396238" y="865121"/>
            <a:ext cx="9486901" cy="516602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Ensure </a:t>
            </a:r>
            <a:r>
              <a:rPr lang="en-US" sz="2000" b="1" u="sng" dirty="0">
                <a:solidFill>
                  <a:schemeClr val="dk1"/>
                </a:solidFill>
                <a:latin typeface="Garamond" panose="02020404030301010803" pitchFamily="18" charset="0"/>
              </a:rPr>
              <a:t>Accountability</a:t>
            </a:r>
            <a:r>
              <a:rPr lang="en-US" sz="2000" dirty="0">
                <a:solidFill>
                  <a:schemeClr val="dk1"/>
                </a:solidFill>
                <a:latin typeface="Garamond" panose="02020404030301010803" pitchFamily="18" charset="0"/>
              </a:rPr>
              <a:t> Towards Allottees and Protect their Interest;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Infuse </a:t>
            </a:r>
            <a:r>
              <a:rPr lang="en-US" sz="2000" b="1" u="sng" dirty="0">
                <a:solidFill>
                  <a:schemeClr val="dk1"/>
                </a:solidFill>
                <a:latin typeface="Garamond" panose="02020404030301010803" pitchFamily="18" charset="0"/>
              </a:rPr>
              <a:t>Transparency</a:t>
            </a:r>
            <a:r>
              <a:rPr lang="en-US" sz="2000" dirty="0">
                <a:solidFill>
                  <a:schemeClr val="dk1"/>
                </a:solidFill>
                <a:latin typeface="Garamond" panose="02020404030301010803" pitchFamily="18" charset="0"/>
              </a:rPr>
              <a:t>, Ensure Fair-play and Reduce Frauds &amp; Delays;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Introduce </a:t>
            </a:r>
            <a:r>
              <a:rPr lang="en-US" sz="2000" b="1" u="sng" dirty="0">
                <a:solidFill>
                  <a:schemeClr val="dk1"/>
                </a:solidFill>
                <a:latin typeface="Garamond" panose="02020404030301010803" pitchFamily="18" charset="0"/>
              </a:rPr>
              <a:t>Professionalism</a:t>
            </a:r>
            <a:r>
              <a:rPr lang="en-US" sz="2000" dirty="0">
                <a:solidFill>
                  <a:schemeClr val="dk1"/>
                </a:solidFill>
                <a:latin typeface="Garamond" panose="02020404030301010803" pitchFamily="18" charset="0"/>
              </a:rPr>
              <a:t> and Pan India Standardization;</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Establish Symmetry Of </a:t>
            </a:r>
            <a:r>
              <a:rPr lang="en-US" sz="2000" b="1" u="sng" dirty="0">
                <a:solidFill>
                  <a:schemeClr val="dk1"/>
                </a:solidFill>
                <a:latin typeface="Garamond" panose="02020404030301010803" pitchFamily="18" charset="0"/>
              </a:rPr>
              <a:t>Information</a:t>
            </a:r>
            <a:r>
              <a:rPr lang="en-US" sz="2000" dirty="0">
                <a:solidFill>
                  <a:schemeClr val="dk1"/>
                </a:solidFill>
                <a:latin typeface="Garamond" panose="02020404030301010803" pitchFamily="18" charset="0"/>
              </a:rPr>
              <a:t> between The Promoter And Allottee;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Imposing Certain </a:t>
            </a:r>
            <a:r>
              <a:rPr lang="en-US" sz="2000" b="1" u="sng" dirty="0">
                <a:solidFill>
                  <a:schemeClr val="dk1"/>
                </a:solidFill>
                <a:latin typeface="Garamond" panose="02020404030301010803" pitchFamily="18" charset="0"/>
              </a:rPr>
              <a:t>Responsibilities</a:t>
            </a:r>
            <a:r>
              <a:rPr lang="en-US" sz="2000" dirty="0">
                <a:solidFill>
                  <a:schemeClr val="dk1"/>
                </a:solidFill>
                <a:latin typeface="Garamond" panose="02020404030301010803" pitchFamily="18" charset="0"/>
              </a:rPr>
              <a:t> On both Promoter And Allottees;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Establish </a:t>
            </a:r>
            <a:r>
              <a:rPr lang="en-US" sz="2000" b="1" u="sng" dirty="0">
                <a:solidFill>
                  <a:schemeClr val="dk1"/>
                </a:solidFill>
                <a:latin typeface="Garamond" panose="02020404030301010803" pitchFamily="18" charset="0"/>
              </a:rPr>
              <a:t>Regulatory</a:t>
            </a:r>
            <a:r>
              <a:rPr lang="en-US" sz="2000" dirty="0">
                <a:solidFill>
                  <a:schemeClr val="dk1"/>
                </a:solidFill>
                <a:latin typeface="Garamond" panose="02020404030301010803" pitchFamily="18" charset="0"/>
              </a:rPr>
              <a:t> Oversight Mechanism to Enforce Contracts;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Establish Fast- Track </a:t>
            </a:r>
            <a:r>
              <a:rPr lang="en-US" sz="2000" b="1" u="sng" dirty="0">
                <a:solidFill>
                  <a:schemeClr val="dk1"/>
                </a:solidFill>
                <a:latin typeface="Garamond" panose="02020404030301010803" pitchFamily="18" charset="0"/>
              </a:rPr>
              <a:t>Dispute</a:t>
            </a:r>
            <a:r>
              <a:rPr lang="en-US" sz="2000" dirty="0">
                <a:solidFill>
                  <a:schemeClr val="dk1"/>
                </a:solidFill>
                <a:latin typeface="Garamond" panose="02020404030301010803" pitchFamily="18" charset="0"/>
              </a:rPr>
              <a:t> Resolution Mechanism; </a:t>
            </a:r>
            <a:endParaRPr dirty="0">
              <a:latin typeface="Garamond" panose="02020404030301010803" pitchFamily="18" charset="0"/>
            </a:endParaRPr>
          </a:p>
          <a:p>
            <a:pPr marL="457200" lvl="0" indent="-457200" algn="just" rtl="0">
              <a:lnSpc>
                <a:spcPct val="170000"/>
              </a:lnSpc>
              <a:spcBef>
                <a:spcPts val="0"/>
              </a:spcBef>
              <a:spcAft>
                <a:spcPts val="0"/>
              </a:spcAft>
              <a:buClr>
                <a:schemeClr val="dk1"/>
              </a:buClr>
              <a:buSzPts val="1400"/>
              <a:buFont typeface="Sorts Mill Goudy"/>
              <a:buAutoNum type="arabicPeriod"/>
            </a:pPr>
            <a:r>
              <a:rPr lang="en-US" sz="2000" dirty="0">
                <a:solidFill>
                  <a:schemeClr val="dk1"/>
                </a:solidFill>
                <a:latin typeface="Garamond" panose="02020404030301010803" pitchFamily="18" charset="0"/>
              </a:rPr>
              <a:t>Promote Good </a:t>
            </a:r>
            <a:r>
              <a:rPr lang="en-US" sz="2000" b="1" u="sng" dirty="0">
                <a:solidFill>
                  <a:schemeClr val="dk1"/>
                </a:solidFill>
                <a:latin typeface="Garamond" panose="02020404030301010803" pitchFamily="18" charset="0"/>
              </a:rPr>
              <a:t>Governance</a:t>
            </a:r>
            <a:r>
              <a:rPr lang="en-US" sz="2000" dirty="0">
                <a:solidFill>
                  <a:schemeClr val="dk1"/>
                </a:solidFill>
                <a:latin typeface="Garamond" panose="02020404030301010803" pitchFamily="18" charset="0"/>
              </a:rPr>
              <a:t> in the Sector which in turn would create investor confidence;</a:t>
            </a:r>
            <a:endParaRPr dirty="0">
              <a:latin typeface="Garamond" panose="020204040303010108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1"/>
          <p:cNvSpPr txBox="1">
            <a:spLocks noGrp="1"/>
          </p:cNvSpPr>
          <p:nvPr>
            <p:ph type="title"/>
          </p:nvPr>
        </p:nvSpPr>
        <p:spPr>
          <a:xfrm>
            <a:off x="1278432" y="1097238"/>
            <a:ext cx="9486900" cy="3048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8800"/>
              <a:buFont typeface="Garamond"/>
              <a:buNone/>
            </a:pPr>
            <a:r>
              <a:rPr lang="en-US" sz="8800" b="1">
                <a:latin typeface="Garamond"/>
                <a:ea typeface="Garamond"/>
                <a:cs typeface="Garamond"/>
                <a:sym typeface="Garamond"/>
              </a:rPr>
              <a:t>AGREEMENT OF SALE - AOS</a:t>
            </a:r>
            <a:endParaRPr sz="8800" b="1">
              <a:latin typeface="Garamond"/>
              <a:ea typeface="Garamond"/>
              <a:cs typeface="Garamond"/>
              <a:sym typeface="Garamon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2"/>
          <p:cNvSpPr txBox="1">
            <a:spLocks noGrp="1"/>
          </p:cNvSpPr>
          <p:nvPr>
            <p:ph type="title"/>
          </p:nvPr>
        </p:nvSpPr>
        <p:spPr>
          <a:xfrm>
            <a:off x="1396238" y="93082"/>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512763" lvl="0" indent="-512763" algn="ctr" rtl="0">
              <a:lnSpc>
                <a:spcPct val="90000"/>
              </a:lnSpc>
              <a:spcBef>
                <a:spcPts val="0"/>
              </a:spcBef>
              <a:spcAft>
                <a:spcPts val="0"/>
              </a:spcAft>
              <a:buClr>
                <a:schemeClr val="dk2"/>
              </a:buClr>
              <a:buSzPts val="3200"/>
              <a:buFont typeface="Garamond"/>
              <a:buNone/>
            </a:pPr>
            <a:r>
              <a:rPr lang="en-US">
                <a:latin typeface="Garamond"/>
                <a:ea typeface="Garamond"/>
                <a:cs typeface="Garamond"/>
                <a:sym typeface="Garamond"/>
              </a:rPr>
              <a:t>AGREEMENT FOR SALE - AOS</a:t>
            </a:r>
            <a:endParaRPr b="1">
              <a:latin typeface="Garamond"/>
              <a:ea typeface="Garamond"/>
              <a:cs typeface="Garamond"/>
              <a:sym typeface="Garamond"/>
            </a:endParaRPr>
          </a:p>
        </p:txBody>
      </p:sp>
      <p:sp>
        <p:nvSpPr>
          <p:cNvPr id="552" name="Google Shape;552;p52"/>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2240"/>
              <a:buNone/>
            </a:pPr>
            <a:r>
              <a:rPr lang="en-US" sz="3200" u="sng">
                <a:solidFill>
                  <a:schemeClr val="dk1"/>
                </a:solidFill>
                <a:latin typeface="Garamond"/>
                <a:ea typeface="Garamond"/>
                <a:cs typeface="Garamond"/>
                <a:sym typeface="Garamond"/>
              </a:rPr>
              <a:t>Section 2(c)</a:t>
            </a:r>
            <a:r>
              <a:rPr lang="en-US" sz="3200">
                <a:solidFill>
                  <a:schemeClr val="dk1"/>
                </a:solidFill>
                <a:latin typeface="Garamond"/>
                <a:ea typeface="Garamond"/>
                <a:cs typeface="Garamond"/>
                <a:sym typeface="Garamond"/>
              </a:rPr>
              <a:t>"agreement for sale" - means an agreement entered into between the promoter and the allottee;</a:t>
            </a:r>
            <a:endParaRPr/>
          </a:p>
          <a:p>
            <a:pPr marL="0" lvl="0" indent="0" algn="just" rtl="0">
              <a:lnSpc>
                <a:spcPct val="100000"/>
              </a:lnSpc>
              <a:spcBef>
                <a:spcPts val="0"/>
              </a:spcBef>
              <a:spcAft>
                <a:spcPts val="0"/>
              </a:spcAft>
              <a:buClr>
                <a:schemeClr val="dk2"/>
              </a:buClr>
              <a:buSzPts val="2240"/>
              <a:buNone/>
            </a:pPr>
            <a:endParaRPr sz="3200">
              <a:solidFill>
                <a:schemeClr val="dk1"/>
              </a:solidFill>
              <a:latin typeface="Garamond"/>
              <a:ea typeface="Garamond"/>
              <a:cs typeface="Garamond"/>
              <a:sym typeface="Garamond"/>
            </a:endParaRPr>
          </a:p>
          <a:p>
            <a:pPr marL="0" lvl="0" indent="0" algn="just" rtl="0">
              <a:lnSpc>
                <a:spcPct val="100000"/>
              </a:lnSpc>
              <a:spcBef>
                <a:spcPts val="0"/>
              </a:spcBef>
              <a:spcAft>
                <a:spcPts val="0"/>
              </a:spcAft>
              <a:buClr>
                <a:schemeClr val="dk1"/>
              </a:buClr>
              <a:buSzPts val="2240"/>
              <a:buNone/>
            </a:pPr>
            <a:r>
              <a:rPr lang="en-US" sz="3200" u="sng">
                <a:solidFill>
                  <a:schemeClr val="dk1"/>
                </a:solidFill>
                <a:latin typeface="Garamond"/>
                <a:ea typeface="Garamond"/>
                <a:cs typeface="Garamond"/>
                <a:sym typeface="Garamond"/>
              </a:rPr>
              <a:t>Section 13 (1) </a:t>
            </a:r>
            <a:r>
              <a:rPr lang="en-US" sz="3200">
                <a:solidFill>
                  <a:schemeClr val="dk1"/>
                </a:solidFill>
                <a:latin typeface="Garamond"/>
                <a:ea typeface="Garamond"/>
                <a:cs typeface="Garamond"/>
                <a:sym typeface="Garamond"/>
              </a:rPr>
              <a:t>A promoter shall not accept a sum </a:t>
            </a:r>
            <a:r>
              <a:rPr lang="en-US" sz="3200" u="sng">
                <a:solidFill>
                  <a:schemeClr val="dk1"/>
                </a:solidFill>
                <a:latin typeface="Garamond"/>
                <a:ea typeface="Garamond"/>
                <a:cs typeface="Garamond"/>
                <a:sym typeface="Garamond"/>
              </a:rPr>
              <a:t>more than ten per cent </a:t>
            </a:r>
            <a:r>
              <a:rPr lang="en-US" sz="3200">
                <a:solidFill>
                  <a:schemeClr val="dk1"/>
                </a:solidFill>
                <a:latin typeface="Garamond"/>
                <a:ea typeface="Garamond"/>
                <a:cs typeface="Garamond"/>
                <a:sym typeface="Garamond"/>
              </a:rPr>
              <a:t>of the cost of the apartment, plot, or building as the case may be, as an advance payment or an application fee, from a person without first </a:t>
            </a:r>
            <a:r>
              <a:rPr lang="en-US" sz="3200" u="sng">
                <a:solidFill>
                  <a:schemeClr val="dk1"/>
                </a:solidFill>
                <a:latin typeface="Garamond"/>
                <a:ea typeface="Garamond"/>
                <a:cs typeface="Garamond"/>
                <a:sym typeface="Garamond"/>
              </a:rPr>
              <a:t>entering into</a:t>
            </a:r>
            <a:r>
              <a:rPr lang="en-US" sz="3200">
                <a:solidFill>
                  <a:schemeClr val="dk1"/>
                </a:solidFill>
                <a:latin typeface="Garamond"/>
                <a:ea typeface="Garamond"/>
                <a:cs typeface="Garamond"/>
                <a:sym typeface="Garamond"/>
              </a:rPr>
              <a:t> a </a:t>
            </a:r>
            <a:r>
              <a:rPr lang="en-US" sz="3200" u="sng">
                <a:solidFill>
                  <a:schemeClr val="dk1"/>
                </a:solidFill>
                <a:latin typeface="Garamond"/>
                <a:ea typeface="Garamond"/>
                <a:cs typeface="Garamond"/>
                <a:sym typeface="Garamond"/>
              </a:rPr>
              <a:t>written agreement</a:t>
            </a:r>
            <a:r>
              <a:rPr lang="en-US" sz="3200">
                <a:solidFill>
                  <a:schemeClr val="dk1"/>
                </a:solidFill>
                <a:latin typeface="Garamond"/>
                <a:ea typeface="Garamond"/>
                <a:cs typeface="Garamond"/>
                <a:sym typeface="Garamond"/>
              </a:rPr>
              <a:t> for sale with such person and </a:t>
            </a:r>
            <a:r>
              <a:rPr lang="en-US" sz="3200" u="sng">
                <a:solidFill>
                  <a:schemeClr val="dk1"/>
                </a:solidFill>
                <a:latin typeface="Garamond"/>
                <a:ea typeface="Garamond"/>
                <a:cs typeface="Garamond"/>
                <a:sym typeface="Garamond"/>
              </a:rPr>
              <a:t>register the said agreement</a:t>
            </a:r>
            <a:r>
              <a:rPr lang="en-US" sz="3200">
                <a:solidFill>
                  <a:schemeClr val="dk1"/>
                </a:solidFill>
                <a:latin typeface="Garamond"/>
                <a:ea typeface="Garamond"/>
                <a:cs typeface="Garamond"/>
                <a:sym typeface="Garamond"/>
              </a:rPr>
              <a:t> for sale, under any law for the time being in force.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txBox="1">
            <a:spLocks noGrp="1"/>
          </p:cNvSpPr>
          <p:nvPr>
            <p:ph type="title"/>
          </p:nvPr>
        </p:nvSpPr>
        <p:spPr>
          <a:xfrm>
            <a:off x="1396238" y="93082"/>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512763" lvl="0" indent="-512763" algn="ctr" rtl="0">
              <a:lnSpc>
                <a:spcPct val="90000"/>
              </a:lnSpc>
              <a:spcBef>
                <a:spcPts val="0"/>
              </a:spcBef>
              <a:spcAft>
                <a:spcPts val="0"/>
              </a:spcAft>
              <a:buClr>
                <a:schemeClr val="dk2"/>
              </a:buClr>
              <a:buSzPts val="2000"/>
              <a:buFont typeface="Garamond"/>
              <a:buNone/>
            </a:pPr>
            <a:r>
              <a:rPr lang="en-US" sz="2000">
                <a:latin typeface="Garamond"/>
                <a:ea typeface="Garamond"/>
                <a:cs typeface="Garamond"/>
                <a:sym typeface="Garamond"/>
              </a:rPr>
              <a:t>AGREEMENT FOR SALE - AOS</a:t>
            </a:r>
            <a:endParaRPr sz="2000" b="1">
              <a:latin typeface="Garamond"/>
              <a:ea typeface="Garamond"/>
              <a:cs typeface="Garamond"/>
              <a:sym typeface="Garamond"/>
            </a:endParaRPr>
          </a:p>
        </p:txBody>
      </p:sp>
      <p:sp>
        <p:nvSpPr>
          <p:cNvPr id="558" name="Google Shape;558;p53"/>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960"/>
              <a:buNone/>
            </a:pPr>
            <a:r>
              <a:rPr lang="en-US" sz="2800" u="sng">
                <a:solidFill>
                  <a:schemeClr val="dk1"/>
                </a:solidFill>
                <a:latin typeface="Garamond"/>
                <a:ea typeface="Garamond"/>
                <a:cs typeface="Garamond"/>
                <a:sym typeface="Garamond"/>
              </a:rPr>
              <a:t>Section 13 (2) </a:t>
            </a:r>
            <a:r>
              <a:rPr lang="en-US" sz="2800">
                <a:solidFill>
                  <a:schemeClr val="dk1"/>
                </a:solidFill>
                <a:latin typeface="Garamond"/>
                <a:ea typeface="Garamond"/>
                <a:cs typeface="Garamond"/>
                <a:sym typeface="Garamond"/>
              </a:rPr>
              <a:t>The agreement for sale referred to in sub-section (1) shall be in such </a:t>
            </a:r>
            <a:r>
              <a:rPr lang="en-US" sz="2800" u="sng">
                <a:solidFill>
                  <a:schemeClr val="dk1"/>
                </a:solidFill>
                <a:latin typeface="Garamond"/>
                <a:ea typeface="Garamond"/>
                <a:cs typeface="Garamond"/>
                <a:sym typeface="Garamond"/>
              </a:rPr>
              <a:t>form</a:t>
            </a:r>
            <a:r>
              <a:rPr lang="en-US" sz="2800">
                <a:solidFill>
                  <a:schemeClr val="dk1"/>
                </a:solidFill>
                <a:latin typeface="Garamond"/>
                <a:ea typeface="Garamond"/>
                <a:cs typeface="Garamond"/>
                <a:sym typeface="Garamond"/>
              </a:rPr>
              <a:t> as may be </a:t>
            </a:r>
            <a:r>
              <a:rPr lang="en-US" sz="2800" u="sng">
                <a:solidFill>
                  <a:schemeClr val="dk1"/>
                </a:solidFill>
                <a:latin typeface="Garamond"/>
                <a:ea typeface="Garamond"/>
                <a:cs typeface="Garamond"/>
                <a:sym typeface="Garamond"/>
              </a:rPr>
              <a:t>prescribed</a:t>
            </a:r>
            <a:r>
              <a:rPr lang="en-US" sz="2800">
                <a:solidFill>
                  <a:schemeClr val="dk1"/>
                </a:solidFill>
                <a:latin typeface="Garamond"/>
                <a:ea typeface="Garamond"/>
                <a:cs typeface="Garamond"/>
                <a:sym typeface="Garamond"/>
              </a:rPr>
              <a:t> and shall </a:t>
            </a:r>
            <a:r>
              <a:rPr lang="en-US" sz="2800" u="sng">
                <a:solidFill>
                  <a:schemeClr val="dk1"/>
                </a:solidFill>
                <a:latin typeface="Garamond"/>
                <a:ea typeface="Garamond"/>
                <a:cs typeface="Garamond"/>
                <a:sym typeface="Garamond"/>
              </a:rPr>
              <a:t>specify</a:t>
            </a:r>
            <a:r>
              <a:rPr lang="en-US" sz="2800">
                <a:solidFill>
                  <a:schemeClr val="dk1"/>
                </a:solidFill>
                <a:latin typeface="Garamond"/>
                <a:ea typeface="Garamond"/>
                <a:cs typeface="Garamond"/>
                <a:sym typeface="Garamond"/>
              </a:rPr>
              <a:t> the </a:t>
            </a:r>
            <a:r>
              <a:rPr lang="en-US" sz="2800" u="sng">
                <a:solidFill>
                  <a:schemeClr val="dk1"/>
                </a:solidFill>
                <a:latin typeface="Garamond"/>
                <a:ea typeface="Garamond"/>
                <a:cs typeface="Garamond"/>
                <a:sym typeface="Garamond"/>
              </a:rPr>
              <a:t>particulars of development</a:t>
            </a:r>
            <a:r>
              <a:rPr lang="en-US" sz="2800">
                <a:solidFill>
                  <a:schemeClr val="dk1"/>
                </a:solidFill>
                <a:latin typeface="Garamond"/>
                <a:ea typeface="Garamond"/>
                <a:cs typeface="Garamond"/>
                <a:sym typeface="Garamond"/>
              </a:rPr>
              <a:t> of the project including the </a:t>
            </a:r>
            <a:r>
              <a:rPr lang="en-US" sz="2800" u="sng">
                <a:solidFill>
                  <a:schemeClr val="dk1"/>
                </a:solidFill>
                <a:latin typeface="Garamond"/>
                <a:ea typeface="Garamond"/>
                <a:cs typeface="Garamond"/>
                <a:sym typeface="Garamond"/>
              </a:rPr>
              <a:t>construction of building</a:t>
            </a:r>
            <a:r>
              <a:rPr lang="en-US" sz="2800">
                <a:solidFill>
                  <a:schemeClr val="dk1"/>
                </a:solidFill>
                <a:latin typeface="Garamond"/>
                <a:ea typeface="Garamond"/>
                <a:cs typeface="Garamond"/>
                <a:sym typeface="Garamond"/>
              </a:rPr>
              <a:t> and apartments, along with </a:t>
            </a:r>
            <a:r>
              <a:rPr lang="en-US" sz="2800" u="sng">
                <a:solidFill>
                  <a:schemeClr val="dk1"/>
                </a:solidFill>
                <a:latin typeface="Garamond"/>
                <a:ea typeface="Garamond"/>
                <a:cs typeface="Garamond"/>
                <a:sym typeface="Garamond"/>
              </a:rPr>
              <a:t>specifications</a:t>
            </a:r>
            <a:r>
              <a:rPr lang="en-US" sz="2800">
                <a:solidFill>
                  <a:schemeClr val="dk1"/>
                </a:solidFill>
                <a:latin typeface="Garamond"/>
                <a:ea typeface="Garamond"/>
                <a:cs typeface="Garamond"/>
                <a:sym typeface="Garamond"/>
              </a:rPr>
              <a:t> and </a:t>
            </a:r>
            <a:r>
              <a:rPr lang="en-US" sz="2800" u="sng">
                <a:solidFill>
                  <a:schemeClr val="dk1"/>
                </a:solidFill>
                <a:latin typeface="Garamond"/>
                <a:ea typeface="Garamond"/>
                <a:cs typeface="Garamond"/>
                <a:sym typeface="Garamond"/>
              </a:rPr>
              <a:t>internal development works</a:t>
            </a:r>
            <a:r>
              <a:rPr lang="en-US" sz="2800">
                <a:solidFill>
                  <a:schemeClr val="dk1"/>
                </a:solidFill>
                <a:latin typeface="Garamond"/>
                <a:ea typeface="Garamond"/>
                <a:cs typeface="Garamond"/>
                <a:sym typeface="Garamond"/>
              </a:rPr>
              <a:t> and </a:t>
            </a:r>
            <a:r>
              <a:rPr lang="en-US" sz="2800" u="sng">
                <a:solidFill>
                  <a:schemeClr val="dk1"/>
                </a:solidFill>
                <a:latin typeface="Garamond"/>
                <a:ea typeface="Garamond"/>
                <a:cs typeface="Garamond"/>
                <a:sym typeface="Garamond"/>
              </a:rPr>
              <a:t>external development works</a:t>
            </a:r>
            <a:r>
              <a:rPr lang="en-US" sz="2800">
                <a:solidFill>
                  <a:schemeClr val="dk1"/>
                </a:solidFill>
                <a:latin typeface="Garamond"/>
                <a:ea typeface="Garamond"/>
                <a:cs typeface="Garamond"/>
                <a:sym typeface="Garamond"/>
              </a:rPr>
              <a:t>, the </a:t>
            </a:r>
            <a:r>
              <a:rPr lang="en-US" sz="2800" u="sng">
                <a:solidFill>
                  <a:schemeClr val="dk1"/>
                </a:solidFill>
                <a:latin typeface="Garamond"/>
                <a:ea typeface="Garamond"/>
                <a:cs typeface="Garamond"/>
                <a:sym typeface="Garamond"/>
              </a:rPr>
              <a:t>dates and the manner</a:t>
            </a:r>
            <a:r>
              <a:rPr lang="en-US" sz="2800">
                <a:solidFill>
                  <a:schemeClr val="dk1"/>
                </a:solidFill>
                <a:latin typeface="Garamond"/>
                <a:ea typeface="Garamond"/>
                <a:cs typeface="Garamond"/>
                <a:sym typeface="Garamond"/>
              </a:rPr>
              <a:t> by which </a:t>
            </a:r>
            <a:r>
              <a:rPr lang="en-US" sz="2800" u="sng">
                <a:solidFill>
                  <a:schemeClr val="dk1"/>
                </a:solidFill>
                <a:latin typeface="Garamond"/>
                <a:ea typeface="Garamond"/>
                <a:cs typeface="Garamond"/>
                <a:sym typeface="Garamond"/>
              </a:rPr>
              <a:t>payments</a:t>
            </a:r>
            <a:r>
              <a:rPr lang="en-US" sz="2800">
                <a:solidFill>
                  <a:schemeClr val="dk1"/>
                </a:solidFill>
                <a:latin typeface="Garamond"/>
                <a:ea typeface="Garamond"/>
                <a:cs typeface="Garamond"/>
                <a:sym typeface="Garamond"/>
              </a:rPr>
              <a:t> towards the cost of the apartment, plot or building, as the case may be, are to be made by the allottees and the </a:t>
            </a:r>
            <a:r>
              <a:rPr lang="en-US" sz="2800" u="sng">
                <a:solidFill>
                  <a:schemeClr val="dk1"/>
                </a:solidFill>
                <a:latin typeface="Garamond"/>
                <a:ea typeface="Garamond"/>
                <a:cs typeface="Garamond"/>
                <a:sym typeface="Garamond"/>
              </a:rPr>
              <a:t>date on which the possession</a:t>
            </a:r>
            <a:r>
              <a:rPr lang="en-US" sz="2800">
                <a:solidFill>
                  <a:schemeClr val="dk1"/>
                </a:solidFill>
                <a:latin typeface="Garamond"/>
                <a:ea typeface="Garamond"/>
                <a:cs typeface="Garamond"/>
                <a:sym typeface="Garamond"/>
              </a:rPr>
              <a:t> of the apartment, plot or building is to be handed over, the </a:t>
            </a:r>
            <a:r>
              <a:rPr lang="en-US" sz="2800" u="sng">
                <a:solidFill>
                  <a:schemeClr val="dk1"/>
                </a:solidFill>
                <a:latin typeface="Garamond"/>
                <a:ea typeface="Garamond"/>
                <a:cs typeface="Garamond"/>
                <a:sym typeface="Garamond"/>
              </a:rPr>
              <a:t>rates of interest payable</a:t>
            </a:r>
            <a:r>
              <a:rPr lang="en-US" sz="2800">
                <a:solidFill>
                  <a:schemeClr val="dk1"/>
                </a:solidFill>
                <a:latin typeface="Garamond"/>
                <a:ea typeface="Garamond"/>
                <a:cs typeface="Garamond"/>
                <a:sym typeface="Garamond"/>
              </a:rPr>
              <a:t> by the promoter to the allottee and the allottee to the promoter in case of default, and such other particulars, as may be prescribed.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txBox="1">
            <a:spLocks noGrp="1"/>
          </p:cNvSpPr>
          <p:nvPr>
            <p:ph type="title"/>
          </p:nvPr>
        </p:nvSpPr>
        <p:spPr>
          <a:xfrm>
            <a:off x="1396238" y="93082"/>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512763" lvl="0" indent="-512763" algn="ctr" rtl="0">
              <a:lnSpc>
                <a:spcPct val="90000"/>
              </a:lnSpc>
              <a:spcBef>
                <a:spcPts val="0"/>
              </a:spcBef>
              <a:spcAft>
                <a:spcPts val="0"/>
              </a:spcAft>
              <a:buClr>
                <a:schemeClr val="dk2"/>
              </a:buClr>
              <a:buSzPts val="2000"/>
              <a:buFont typeface="Garamond"/>
              <a:buNone/>
            </a:pPr>
            <a:r>
              <a:rPr lang="en-US" sz="2000" dirty="0">
                <a:latin typeface="Garamond"/>
                <a:ea typeface="Garamond"/>
                <a:cs typeface="Garamond"/>
                <a:sym typeface="Garamond"/>
              </a:rPr>
              <a:t>TN RERA Rule 9- AGREEMENT FOR SALE and Construction Agreement -</a:t>
            </a:r>
            <a:endParaRPr sz="2000" b="1" dirty="0">
              <a:latin typeface="Garamond"/>
              <a:ea typeface="Garamond"/>
              <a:cs typeface="Garamond"/>
              <a:sym typeface="Garamond"/>
            </a:endParaRPr>
          </a:p>
        </p:txBody>
      </p:sp>
      <p:sp>
        <p:nvSpPr>
          <p:cNvPr id="558" name="Google Shape;558;p53"/>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960"/>
              <a:buNone/>
            </a:pPr>
            <a:endParaRPr lang="en-IN" dirty="0">
              <a:latin typeface="Garamond" panose="02020404030301010803" pitchFamily="18" charset="0"/>
            </a:endParaRPr>
          </a:p>
          <a:p>
            <a:pPr marL="0" lvl="0" indent="0" algn="just" rtl="0">
              <a:lnSpc>
                <a:spcPct val="100000"/>
              </a:lnSpc>
              <a:spcBef>
                <a:spcPts val="0"/>
              </a:spcBef>
              <a:spcAft>
                <a:spcPts val="0"/>
              </a:spcAft>
              <a:buClr>
                <a:schemeClr val="dk1"/>
              </a:buClr>
              <a:buSzPts val="1960"/>
              <a:buNone/>
            </a:pPr>
            <a:r>
              <a:rPr lang="en-US" dirty="0">
                <a:latin typeface="Garamond" panose="02020404030301010803" pitchFamily="18" charset="0"/>
              </a:rPr>
              <a:t>TN RERA Rule 9(1) For the purpose of sub-section (2) of section 13 of the Act, the </a:t>
            </a:r>
            <a:r>
              <a:rPr lang="en-US" u="sng" dirty="0">
                <a:latin typeface="Garamond" panose="02020404030301010803" pitchFamily="18" charset="0"/>
              </a:rPr>
              <a:t>agreement for sale of undivided share of land </a:t>
            </a:r>
            <a:r>
              <a:rPr lang="en-US" dirty="0">
                <a:latin typeface="Garamond" panose="02020404030301010803" pitchFamily="18" charset="0"/>
              </a:rPr>
              <a:t>or plot of land and </a:t>
            </a:r>
            <a:r>
              <a:rPr lang="en-US" u="sng" dirty="0">
                <a:latin typeface="Garamond" panose="02020404030301010803" pitchFamily="18" charset="0"/>
              </a:rPr>
              <a:t>construction agreement </a:t>
            </a:r>
            <a:r>
              <a:rPr lang="en-US" dirty="0">
                <a:latin typeface="Garamond" panose="02020404030301010803" pitchFamily="18" charset="0"/>
              </a:rPr>
              <a:t>for construction of apartment, as the case may be, shall be in the Form in Annexure ‘A’ – </a:t>
            </a:r>
          </a:p>
          <a:p>
            <a:pPr marL="0" lvl="0" indent="0" algn="just" rtl="0">
              <a:lnSpc>
                <a:spcPct val="100000"/>
              </a:lnSpc>
              <a:spcBef>
                <a:spcPts val="0"/>
              </a:spcBef>
              <a:spcAft>
                <a:spcPts val="0"/>
              </a:spcAft>
              <a:buClr>
                <a:schemeClr val="dk1"/>
              </a:buClr>
              <a:buSzPts val="1960"/>
              <a:buNone/>
            </a:pPr>
            <a:endParaRPr lang="en-US" dirty="0">
              <a:latin typeface="Garamond" panose="02020404030301010803" pitchFamily="18" charset="0"/>
            </a:endParaRPr>
          </a:p>
          <a:p>
            <a:pPr marL="0" lvl="0" indent="0" algn="just" rtl="0">
              <a:lnSpc>
                <a:spcPct val="100000"/>
              </a:lnSpc>
              <a:spcBef>
                <a:spcPts val="0"/>
              </a:spcBef>
              <a:spcAft>
                <a:spcPts val="0"/>
              </a:spcAft>
              <a:buClr>
                <a:schemeClr val="dk1"/>
              </a:buClr>
              <a:buSzPts val="1960"/>
              <a:buNone/>
            </a:pPr>
            <a:r>
              <a:rPr lang="en-US" sz="2000" dirty="0">
                <a:latin typeface="Garamond" panose="02020404030301010803" pitchFamily="18" charset="0"/>
              </a:rPr>
              <a:t>Project relating to construction of apartment, the promoter may convey the </a:t>
            </a:r>
            <a:r>
              <a:rPr lang="en-US" sz="2000" u="sng" dirty="0">
                <a:latin typeface="Garamond" panose="02020404030301010803" pitchFamily="18" charset="0"/>
              </a:rPr>
              <a:t>undivided share of land </a:t>
            </a:r>
            <a:r>
              <a:rPr lang="en-US" sz="2000" dirty="0">
                <a:latin typeface="Garamond" panose="02020404030301010803" pitchFamily="18" charset="0"/>
              </a:rPr>
              <a:t>including the proportionate share in the common area directly to the respective allottees.</a:t>
            </a:r>
          </a:p>
          <a:p>
            <a:pPr marL="0" lvl="0" indent="0" algn="just" rtl="0">
              <a:lnSpc>
                <a:spcPct val="100000"/>
              </a:lnSpc>
              <a:spcBef>
                <a:spcPts val="0"/>
              </a:spcBef>
              <a:spcAft>
                <a:spcPts val="0"/>
              </a:spcAft>
              <a:buClr>
                <a:schemeClr val="dk1"/>
              </a:buClr>
              <a:buSzPts val="1960"/>
              <a:buNone/>
            </a:pPr>
            <a:endParaRPr lang="en-US" sz="2000" dirty="0">
              <a:latin typeface="Garamond" panose="02020404030301010803" pitchFamily="18" charset="0"/>
            </a:endParaRPr>
          </a:p>
          <a:p>
            <a:pPr marL="0" lvl="0" indent="0" algn="just" rtl="0">
              <a:lnSpc>
                <a:spcPct val="100000"/>
              </a:lnSpc>
              <a:spcBef>
                <a:spcPts val="0"/>
              </a:spcBef>
              <a:spcAft>
                <a:spcPts val="0"/>
              </a:spcAft>
              <a:buClr>
                <a:schemeClr val="dk1"/>
              </a:buClr>
              <a:buSzPts val="1960"/>
              <a:buNone/>
            </a:pPr>
            <a:r>
              <a:rPr lang="en-US" sz="2000" b="0" i="0" u="none" strike="noStrike" baseline="0" dirty="0">
                <a:latin typeface="Garamond" panose="02020404030301010803" pitchFamily="18" charset="0"/>
              </a:rPr>
              <a:t>Under the agreement for sale or construction agreement, the promoter is permitted to allocate exclusive right of usage of Reserved Car Park to the allottee and such right of exclusive usage shall form an indivisible part of the apartment and shall be transferable along with the apartment</a:t>
            </a:r>
            <a:endParaRPr lang="en-IN" sz="2000" dirty="0">
              <a:latin typeface="Garamond" panose="02020404030301010803" pitchFamily="18" charset="0"/>
            </a:endParaRPr>
          </a:p>
        </p:txBody>
      </p:sp>
    </p:spTree>
    <p:extLst>
      <p:ext uri="{BB962C8B-B14F-4D97-AF65-F5344CB8AC3E}">
        <p14:creationId xmlns:p14="http://schemas.microsoft.com/office/powerpoint/2010/main" val="2849246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4"/>
          <p:cNvSpPr txBox="1">
            <a:spLocks noGrp="1"/>
          </p:cNvSpPr>
          <p:nvPr>
            <p:ph type="title"/>
          </p:nvPr>
        </p:nvSpPr>
        <p:spPr>
          <a:xfrm>
            <a:off x="1396238" y="93082"/>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a:bodyPr>
          <a:lstStyle/>
          <a:p>
            <a:pPr marL="512763" lvl="0" indent="-512763" algn="ctr" rtl="0">
              <a:lnSpc>
                <a:spcPct val="90000"/>
              </a:lnSpc>
              <a:spcBef>
                <a:spcPts val="0"/>
              </a:spcBef>
              <a:spcAft>
                <a:spcPts val="0"/>
              </a:spcAft>
              <a:buClr>
                <a:schemeClr val="dk2"/>
              </a:buClr>
              <a:buSzPct val="100000"/>
              <a:buFont typeface="Garamond"/>
              <a:buNone/>
            </a:pPr>
            <a:r>
              <a:rPr lang="en-US" sz="2000" b="1">
                <a:latin typeface="Garamond"/>
                <a:ea typeface="Garamond"/>
                <a:cs typeface="Garamond"/>
                <a:sym typeface="Garamond"/>
              </a:rPr>
              <a:t>SC :CIVIL APPEAL NO(S). 3533-3534 OF 2017 </a:t>
            </a:r>
            <a:br>
              <a:rPr lang="en-US" sz="2000" b="1">
                <a:latin typeface="Garamond"/>
                <a:ea typeface="Garamond"/>
                <a:cs typeface="Garamond"/>
                <a:sym typeface="Garamond"/>
              </a:rPr>
            </a:br>
            <a:r>
              <a:rPr lang="en-US" sz="2000" b="1">
                <a:latin typeface="Garamond"/>
                <a:ea typeface="Garamond"/>
                <a:cs typeface="Garamond"/>
                <a:sym typeface="Garamond"/>
              </a:rPr>
              <a:t>INT &amp; REFUND ON DELAYED POSSESSION BEYOND 3 YEARS</a:t>
            </a:r>
            <a:endParaRPr/>
          </a:p>
        </p:txBody>
      </p:sp>
      <p:sp>
        <p:nvSpPr>
          <p:cNvPr id="564" name="Google Shape;564;p54"/>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2"/>
              </a:buClr>
              <a:buSzPts val="1680"/>
              <a:buChar char="•"/>
            </a:pPr>
            <a:r>
              <a:rPr lang="en-US" sz="2400">
                <a:latin typeface="Garamond"/>
                <a:ea typeface="Garamond"/>
                <a:cs typeface="Garamond"/>
                <a:sym typeface="Garamond"/>
              </a:rPr>
              <a:t>M/s. FORTUNE INFRASTRUCTURE  (NOW KNOWN AS M/S. HICON INFRASTRUCTURE) V/s TREVOR D’LIMA &amp; ORS.</a:t>
            </a:r>
            <a:endParaRPr/>
          </a:p>
          <a:p>
            <a:pPr marL="228600" lvl="0" indent="-121920" algn="just" rtl="0">
              <a:lnSpc>
                <a:spcPct val="100000"/>
              </a:lnSpc>
              <a:spcBef>
                <a:spcPts val="0"/>
              </a:spcBef>
              <a:spcAft>
                <a:spcPts val="0"/>
              </a:spcAft>
              <a:buClr>
                <a:schemeClr val="dk2"/>
              </a:buClr>
              <a:buSzPts val="1680"/>
              <a:buNone/>
            </a:pPr>
            <a:endParaRPr sz="2400">
              <a:latin typeface="Garamond"/>
              <a:ea typeface="Garamond"/>
              <a:cs typeface="Garamond"/>
              <a:sym typeface="Garamond"/>
            </a:endParaRPr>
          </a:p>
          <a:p>
            <a:pPr marL="0" lvl="0" indent="0" algn="ctr" rtl="0">
              <a:lnSpc>
                <a:spcPct val="100000"/>
              </a:lnSpc>
              <a:spcBef>
                <a:spcPts val="0"/>
              </a:spcBef>
              <a:spcAft>
                <a:spcPts val="0"/>
              </a:spcAft>
              <a:buClr>
                <a:schemeClr val="dk2"/>
              </a:buClr>
              <a:buSzPts val="1680"/>
              <a:buNone/>
            </a:pPr>
            <a:r>
              <a:rPr lang="en-US" sz="2400">
                <a:latin typeface="Garamond"/>
                <a:ea typeface="Garamond"/>
                <a:cs typeface="Garamond"/>
                <a:sym typeface="Garamond"/>
              </a:rPr>
              <a:t>Held</a:t>
            </a:r>
            <a:endParaRPr/>
          </a:p>
          <a:p>
            <a:pPr marL="0" lvl="0" indent="0" algn="ctr" rtl="0">
              <a:lnSpc>
                <a:spcPct val="100000"/>
              </a:lnSpc>
              <a:spcBef>
                <a:spcPts val="0"/>
              </a:spcBef>
              <a:spcAft>
                <a:spcPts val="0"/>
              </a:spcAft>
              <a:buClr>
                <a:schemeClr val="dk2"/>
              </a:buClr>
              <a:buSzPts val="1680"/>
              <a:buNone/>
            </a:pPr>
            <a:endParaRPr sz="2400">
              <a:latin typeface="Garamond"/>
              <a:ea typeface="Garamond"/>
              <a:cs typeface="Garamond"/>
              <a:sym typeface="Garamond"/>
            </a:endParaRPr>
          </a:p>
          <a:p>
            <a:pPr marL="228600" lvl="0" indent="-228600" algn="just" rtl="0">
              <a:lnSpc>
                <a:spcPct val="100000"/>
              </a:lnSpc>
              <a:spcBef>
                <a:spcPts val="0"/>
              </a:spcBef>
              <a:spcAft>
                <a:spcPts val="0"/>
              </a:spcAft>
              <a:buClr>
                <a:schemeClr val="dk2"/>
              </a:buClr>
              <a:buSzPts val="1680"/>
              <a:buChar char="•"/>
            </a:pPr>
            <a:r>
              <a:rPr lang="en-US" sz="2400">
                <a:latin typeface="Garamond"/>
                <a:ea typeface="Garamond"/>
                <a:cs typeface="Garamond"/>
                <a:sym typeface="Garamond"/>
              </a:rPr>
              <a:t>Upheld the decision of NCDRC  that in the absence of date of Possession in the Agreement is not mentioned, 3 years will be reasonable time from the date of booking.</a:t>
            </a:r>
            <a:endParaRPr/>
          </a:p>
          <a:p>
            <a:pPr marL="228600" lvl="0" indent="-121920" algn="just" rtl="0">
              <a:lnSpc>
                <a:spcPct val="100000"/>
              </a:lnSpc>
              <a:spcBef>
                <a:spcPts val="0"/>
              </a:spcBef>
              <a:spcAft>
                <a:spcPts val="0"/>
              </a:spcAft>
              <a:buClr>
                <a:schemeClr val="dk2"/>
              </a:buClr>
              <a:buSzPts val="1680"/>
              <a:buNone/>
            </a:pPr>
            <a:endParaRPr sz="2400">
              <a:latin typeface="Garamond"/>
              <a:ea typeface="Garamond"/>
              <a:cs typeface="Garamond"/>
              <a:sym typeface="Garamond"/>
            </a:endParaRPr>
          </a:p>
          <a:p>
            <a:pPr marL="228600" lvl="0" indent="-228600" algn="just" rtl="0">
              <a:lnSpc>
                <a:spcPct val="100000"/>
              </a:lnSpc>
              <a:spcBef>
                <a:spcPts val="0"/>
              </a:spcBef>
              <a:spcAft>
                <a:spcPts val="0"/>
              </a:spcAft>
              <a:buClr>
                <a:srgbClr val="0000FF"/>
              </a:buClr>
              <a:buSzPts val="1680"/>
              <a:buChar char="•"/>
            </a:pPr>
            <a:r>
              <a:rPr lang="en-US" sz="2400">
                <a:solidFill>
                  <a:srgbClr val="0000FF"/>
                </a:solidFill>
                <a:latin typeface="Garamond"/>
                <a:ea typeface="Garamond"/>
                <a:cs typeface="Garamond"/>
                <a:sym typeface="Garamond"/>
              </a:rPr>
              <a:t>Authorities/ Appellate Tribunals have relied upon this and passed number of decisions. </a:t>
            </a:r>
            <a:endParaRPr sz="2400">
              <a:solidFill>
                <a:srgbClr val="0000FF"/>
              </a:solidFill>
              <a:latin typeface="Garamond"/>
              <a:ea typeface="Garamond"/>
              <a:cs typeface="Garamond"/>
              <a:sym typeface="Garamon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5"/>
          <p:cNvSpPr txBox="1">
            <a:spLocks noGrp="1"/>
          </p:cNvSpPr>
          <p:nvPr>
            <p:ph type="title"/>
          </p:nvPr>
        </p:nvSpPr>
        <p:spPr>
          <a:xfrm>
            <a:off x="1396238" y="93082"/>
            <a:ext cx="9486900" cy="574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a:bodyPr>
          <a:lstStyle/>
          <a:p>
            <a:pPr marL="512763" lvl="0" indent="-512763" algn="ctr" rtl="0">
              <a:lnSpc>
                <a:spcPct val="90000"/>
              </a:lnSpc>
              <a:spcBef>
                <a:spcPts val="0"/>
              </a:spcBef>
              <a:spcAft>
                <a:spcPts val="0"/>
              </a:spcAft>
              <a:buClr>
                <a:schemeClr val="dk2"/>
              </a:buClr>
              <a:buSzPct val="100000"/>
              <a:buFont typeface="Garamond"/>
              <a:buNone/>
            </a:pPr>
            <a:r>
              <a:rPr lang="en-US" sz="2000" b="1">
                <a:latin typeface="Garamond"/>
                <a:ea typeface="Garamond"/>
                <a:cs typeface="Garamond"/>
                <a:sym typeface="Garamond"/>
              </a:rPr>
              <a:t/>
            </a:r>
            <a:br>
              <a:rPr lang="en-US" sz="2000" b="1">
                <a:latin typeface="Garamond"/>
                <a:ea typeface="Garamond"/>
                <a:cs typeface="Garamond"/>
                <a:sym typeface="Garamond"/>
              </a:rPr>
            </a:br>
            <a:r>
              <a:rPr lang="en-US" sz="2000" b="1">
                <a:latin typeface="Garamond"/>
                <a:ea typeface="Garamond"/>
                <a:cs typeface="Garamond"/>
                <a:sym typeface="Garamond"/>
              </a:rPr>
              <a:t>RERA TO SUPERSEDE ONE SIDED AGREEMENT</a:t>
            </a:r>
            <a:endParaRPr/>
          </a:p>
        </p:txBody>
      </p:sp>
      <p:sp>
        <p:nvSpPr>
          <p:cNvPr id="570" name="Google Shape;570;p55"/>
          <p:cNvSpPr txBox="1">
            <a:spLocks noGrp="1"/>
          </p:cNvSpPr>
          <p:nvPr>
            <p:ph type="body" idx="1"/>
          </p:nvPr>
        </p:nvSpPr>
        <p:spPr>
          <a:xfrm>
            <a:off x="1396238" y="865120"/>
            <a:ext cx="9486901" cy="519735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Clr>
                <a:schemeClr val="dk2"/>
              </a:buClr>
              <a:buSzPct val="70000"/>
              <a:buNone/>
            </a:pPr>
            <a:r>
              <a:rPr lang="en-US" sz="3600">
                <a:latin typeface="Garamond"/>
                <a:ea typeface="Garamond"/>
                <a:cs typeface="Garamond"/>
                <a:sym typeface="Garamond"/>
              </a:rPr>
              <a:t>MAHAREAT APPEAL NO. AT -10679  </a:t>
            </a:r>
            <a:endParaRPr/>
          </a:p>
          <a:p>
            <a:pPr marL="0" lvl="0" indent="0" algn="ctr" rtl="0">
              <a:lnSpc>
                <a:spcPct val="100000"/>
              </a:lnSpc>
              <a:spcBef>
                <a:spcPts val="0"/>
              </a:spcBef>
              <a:spcAft>
                <a:spcPts val="0"/>
              </a:spcAft>
              <a:buClr>
                <a:schemeClr val="dk2"/>
              </a:buClr>
              <a:buSzPct val="70000"/>
              <a:buNone/>
            </a:pPr>
            <a:r>
              <a:rPr lang="en-US" sz="3600">
                <a:latin typeface="Garamond"/>
                <a:ea typeface="Garamond"/>
                <a:cs typeface="Garamond"/>
                <a:sym typeface="Garamond"/>
              </a:rPr>
              <a:t>Mr. Sandeep Shivram Jadhav Vs Rahul Excellence</a:t>
            </a:r>
            <a:endParaRPr/>
          </a:p>
          <a:p>
            <a:pPr marL="0" lvl="0" indent="0" algn="ctr" rtl="0">
              <a:lnSpc>
                <a:spcPct val="100000"/>
              </a:lnSpc>
              <a:spcBef>
                <a:spcPts val="0"/>
              </a:spcBef>
              <a:spcAft>
                <a:spcPts val="0"/>
              </a:spcAft>
              <a:buClr>
                <a:schemeClr val="dk2"/>
              </a:buClr>
              <a:buSzPct val="70000"/>
              <a:buNone/>
            </a:pPr>
            <a:r>
              <a:rPr lang="en-US" sz="2400">
                <a:latin typeface="Garamond"/>
                <a:ea typeface="Garamond"/>
                <a:cs typeface="Garamond"/>
                <a:sym typeface="Garamond"/>
              </a:rPr>
              <a:t>Date:  15</a:t>
            </a:r>
            <a:r>
              <a:rPr lang="en-US" sz="2400" baseline="30000">
                <a:latin typeface="Garamond"/>
                <a:ea typeface="Garamond"/>
                <a:cs typeface="Garamond"/>
                <a:sym typeface="Garamond"/>
              </a:rPr>
              <a:t>th</a:t>
            </a:r>
            <a:r>
              <a:rPr lang="en-US" sz="2400">
                <a:latin typeface="Garamond"/>
                <a:ea typeface="Garamond"/>
                <a:cs typeface="Garamond"/>
                <a:sym typeface="Garamond"/>
              </a:rPr>
              <a:t> March, 2019</a:t>
            </a:r>
            <a:endParaRPr/>
          </a:p>
          <a:p>
            <a:pPr marL="0" lvl="0" indent="0" algn="ctr" rtl="0">
              <a:lnSpc>
                <a:spcPct val="100000"/>
              </a:lnSpc>
              <a:spcBef>
                <a:spcPts val="0"/>
              </a:spcBef>
              <a:spcAft>
                <a:spcPts val="0"/>
              </a:spcAft>
              <a:buClr>
                <a:schemeClr val="dk2"/>
              </a:buClr>
              <a:buSzPct val="70000"/>
              <a:buNone/>
            </a:pPr>
            <a:endParaRPr sz="2400">
              <a:latin typeface="Garamond"/>
              <a:ea typeface="Garamond"/>
              <a:cs typeface="Garamond"/>
              <a:sym typeface="Garamond"/>
            </a:endParaRPr>
          </a:p>
          <a:p>
            <a:pPr marL="228600" lvl="0" indent="-129920" algn="just" rtl="0">
              <a:lnSpc>
                <a:spcPct val="100000"/>
              </a:lnSpc>
              <a:spcBef>
                <a:spcPts val="0"/>
              </a:spcBef>
              <a:spcAft>
                <a:spcPts val="0"/>
              </a:spcAft>
              <a:buClr>
                <a:schemeClr val="dk2"/>
              </a:buClr>
              <a:buSzPct val="70000"/>
              <a:buNone/>
            </a:pPr>
            <a:endParaRPr sz="2400">
              <a:latin typeface="Garamond"/>
              <a:ea typeface="Garamond"/>
              <a:cs typeface="Garamond"/>
              <a:sym typeface="Garamond"/>
            </a:endParaRPr>
          </a:p>
          <a:p>
            <a:pPr marL="0" lvl="0" indent="0" algn="just" rtl="0">
              <a:lnSpc>
                <a:spcPct val="100000"/>
              </a:lnSpc>
              <a:spcBef>
                <a:spcPts val="0"/>
              </a:spcBef>
              <a:spcAft>
                <a:spcPts val="0"/>
              </a:spcAft>
              <a:buClr>
                <a:schemeClr val="dk2"/>
              </a:buClr>
              <a:buSzPct val="70000"/>
              <a:buNone/>
            </a:pPr>
            <a:r>
              <a:rPr lang="en-US" sz="2400">
                <a:latin typeface="Garamond"/>
                <a:ea typeface="Garamond"/>
                <a:cs typeface="Garamond"/>
                <a:sym typeface="Garamond"/>
              </a:rPr>
              <a:t>The  order of MahaRERA for allowing the deduction of 20% of the agreement value by the Promoter as per the registered agreement, challenged. </a:t>
            </a:r>
            <a:endParaRPr/>
          </a:p>
          <a:p>
            <a:pPr marL="457200" lvl="0" indent="-358521" algn="just" rtl="0">
              <a:lnSpc>
                <a:spcPct val="100000"/>
              </a:lnSpc>
              <a:spcBef>
                <a:spcPts val="0"/>
              </a:spcBef>
              <a:spcAft>
                <a:spcPts val="0"/>
              </a:spcAft>
              <a:buClr>
                <a:schemeClr val="dk2"/>
              </a:buClr>
              <a:buSzPct val="70000"/>
              <a:buFont typeface="Sorts Mill Goudy"/>
              <a:buNone/>
            </a:pPr>
            <a:endParaRPr sz="2400">
              <a:latin typeface="Garamond"/>
              <a:ea typeface="Garamond"/>
              <a:cs typeface="Garamond"/>
              <a:sym typeface="Garamond"/>
            </a:endParaRPr>
          </a:p>
          <a:p>
            <a:pPr marL="457200" lvl="0" indent="-358521" algn="just" rtl="0">
              <a:lnSpc>
                <a:spcPct val="100000"/>
              </a:lnSpc>
              <a:spcBef>
                <a:spcPts val="0"/>
              </a:spcBef>
              <a:spcAft>
                <a:spcPts val="0"/>
              </a:spcAft>
              <a:buClr>
                <a:schemeClr val="dk2"/>
              </a:buClr>
              <a:buSzPct val="70000"/>
              <a:buFont typeface="Sorts Mill Goudy"/>
              <a:buNone/>
            </a:pPr>
            <a:endParaRPr sz="2400">
              <a:latin typeface="Garamond"/>
              <a:ea typeface="Garamond"/>
              <a:cs typeface="Garamond"/>
              <a:sym typeface="Garamond"/>
            </a:endParaRPr>
          </a:p>
          <a:p>
            <a:pPr marL="0" lvl="0" indent="0" algn="ctr" rtl="0">
              <a:lnSpc>
                <a:spcPct val="100000"/>
              </a:lnSpc>
              <a:spcBef>
                <a:spcPts val="0"/>
              </a:spcBef>
              <a:spcAft>
                <a:spcPts val="0"/>
              </a:spcAft>
              <a:buClr>
                <a:schemeClr val="dk2"/>
              </a:buClr>
              <a:buSzPct val="70000"/>
              <a:buNone/>
            </a:pPr>
            <a:r>
              <a:rPr lang="en-US" b="1">
                <a:latin typeface="Garamond"/>
                <a:ea typeface="Garamond"/>
                <a:cs typeface="Garamond"/>
                <a:sym typeface="Garamond"/>
              </a:rPr>
              <a:t>Held </a:t>
            </a:r>
            <a:endParaRPr/>
          </a:p>
          <a:p>
            <a:pPr marL="0" lvl="0" indent="0" algn="ctr" rtl="0">
              <a:lnSpc>
                <a:spcPct val="100000"/>
              </a:lnSpc>
              <a:spcBef>
                <a:spcPts val="0"/>
              </a:spcBef>
              <a:spcAft>
                <a:spcPts val="0"/>
              </a:spcAft>
              <a:buClr>
                <a:schemeClr val="dk2"/>
              </a:buClr>
              <a:buSzPct val="70000"/>
              <a:buNone/>
            </a:pPr>
            <a:endParaRPr>
              <a:latin typeface="Garamond"/>
              <a:ea typeface="Garamond"/>
              <a:cs typeface="Garamond"/>
              <a:sym typeface="Garamond"/>
            </a:endParaRPr>
          </a:p>
          <a:p>
            <a:pPr marL="457200" lvl="0" indent="-457200" algn="just" rtl="0">
              <a:lnSpc>
                <a:spcPct val="100000"/>
              </a:lnSpc>
              <a:spcBef>
                <a:spcPts val="0"/>
              </a:spcBef>
              <a:spcAft>
                <a:spcPts val="0"/>
              </a:spcAft>
              <a:buClr>
                <a:schemeClr val="dk2"/>
              </a:buClr>
              <a:buSzPct val="70000"/>
              <a:buFont typeface="Sorts Mill Goudy"/>
              <a:buAutoNum type="arabicPeriod"/>
            </a:pPr>
            <a:r>
              <a:rPr lang="en-US" sz="2400">
                <a:latin typeface="Garamond"/>
                <a:ea typeface="Garamond"/>
                <a:cs typeface="Garamond"/>
                <a:sym typeface="Garamond"/>
              </a:rPr>
              <a:t>Adjudicating officer committed error in deducting 20%  as per deduction clause in an agreement while allowing exit. </a:t>
            </a:r>
            <a:endParaRPr/>
          </a:p>
          <a:p>
            <a:pPr marL="457200" lvl="0" indent="-457200" algn="just" rtl="0">
              <a:lnSpc>
                <a:spcPct val="100000"/>
              </a:lnSpc>
              <a:spcBef>
                <a:spcPts val="0"/>
              </a:spcBef>
              <a:spcAft>
                <a:spcPts val="0"/>
              </a:spcAft>
              <a:buClr>
                <a:schemeClr val="dk2"/>
              </a:buClr>
              <a:buSzPct val="70000"/>
              <a:buFont typeface="Sorts Mill Goudy"/>
              <a:buAutoNum type="arabicPeriod"/>
            </a:pPr>
            <a:r>
              <a:rPr lang="en-US" sz="2400">
                <a:latin typeface="Garamond"/>
                <a:ea typeface="Garamond"/>
                <a:cs typeface="Garamond"/>
                <a:sym typeface="Garamond"/>
              </a:rPr>
              <a:t>Section 18(1)(a) of RERA Act 2016 will prevail over said deduction clause of agreement which took place prior to application of provisions of RERA.</a:t>
            </a:r>
            <a:endParaRPr/>
          </a:p>
          <a:p>
            <a:pPr marL="457200" lvl="0" indent="-457200" algn="just" rtl="0">
              <a:lnSpc>
                <a:spcPct val="100000"/>
              </a:lnSpc>
              <a:spcBef>
                <a:spcPts val="0"/>
              </a:spcBef>
              <a:spcAft>
                <a:spcPts val="0"/>
              </a:spcAft>
              <a:buClr>
                <a:schemeClr val="dk2"/>
              </a:buClr>
              <a:buSzPct val="70000"/>
              <a:buFont typeface="Sorts Mill Goudy"/>
              <a:buAutoNum type="arabicPeriod"/>
            </a:pPr>
            <a:r>
              <a:rPr lang="en-US" sz="2400">
                <a:latin typeface="Garamond"/>
                <a:ea typeface="Garamond"/>
                <a:cs typeface="Garamond"/>
                <a:sym typeface="Garamond"/>
              </a:rPr>
              <a:t>Any term or condition in an agreement which are  against the spirit of provisions of RERA cannot be implemented  as parties are governed by obligations and duties  as per RERA.</a:t>
            </a:r>
            <a:endParaRPr/>
          </a:p>
          <a:p>
            <a:pPr marL="0" lvl="0" indent="0" algn="just" rtl="0">
              <a:lnSpc>
                <a:spcPct val="100000"/>
              </a:lnSpc>
              <a:spcBef>
                <a:spcPts val="0"/>
              </a:spcBef>
              <a:spcAft>
                <a:spcPts val="0"/>
              </a:spcAft>
              <a:buClr>
                <a:schemeClr val="dk2"/>
              </a:buClr>
              <a:buSzPct val="70000"/>
              <a:buNone/>
            </a:pPr>
            <a:endParaRPr sz="2400">
              <a:latin typeface="Garamond"/>
              <a:ea typeface="Garamond"/>
              <a:cs typeface="Garamond"/>
              <a:sym typeface="Garamon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6"/>
          <p:cNvSpPr txBox="1">
            <a:spLocks noGrp="1"/>
          </p:cNvSpPr>
          <p:nvPr>
            <p:ph type="title"/>
          </p:nvPr>
        </p:nvSpPr>
        <p:spPr>
          <a:xfrm>
            <a:off x="1278432" y="1097238"/>
            <a:ext cx="9486900" cy="433429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ts val="8800"/>
              <a:buFont typeface="Garamond"/>
              <a:buNone/>
            </a:pPr>
            <a:r>
              <a:rPr lang="en-US" sz="8800" b="1" dirty="0">
                <a:latin typeface="Garamond"/>
                <a:ea typeface="Garamond"/>
                <a:cs typeface="Garamond"/>
                <a:sym typeface="Garamond"/>
              </a:rPr>
              <a:t>Association of Allottees and </a:t>
            </a:r>
            <a:br>
              <a:rPr lang="en-US" sz="8800" b="1" dirty="0">
                <a:latin typeface="Garamond"/>
                <a:ea typeface="Garamond"/>
                <a:cs typeface="Garamond"/>
                <a:sym typeface="Garamond"/>
              </a:rPr>
            </a:br>
            <a:r>
              <a:rPr lang="en-US" sz="8800" b="1" dirty="0">
                <a:latin typeface="Garamond"/>
                <a:ea typeface="Garamond"/>
                <a:cs typeface="Garamond"/>
                <a:sym typeface="Garamond"/>
              </a:rPr>
              <a:t>Formation of Association</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7"/>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IN" sz="2400" b="1" i="0" u="none" strike="noStrike" baseline="0" dirty="0">
                <a:latin typeface="Garamond" panose="02020404030301010803" pitchFamily="18" charset="0"/>
              </a:rPr>
              <a:t>TN RERA Rules - Formation of association – Rule 10</a:t>
            </a:r>
            <a:endParaRPr sz="2400" dirty="0">
              <a:latin typeface="Garamond" panose="02020404030301010803" pitchFamily="18" charset="0"/>
            </a:endParaRPr>
          </a:p>
        </p:txBody>
      </p:sp>
      <p:sp>
        <p:nvSpPr>
          <p:cNvPr id="581" name="Google Shape;581;p57"/>
          <p:cNvSpPr txBox="1">
            <a:spLocks noGrp="1"/>
          </p:cNvSpPr>
          <p:nvPr>
            <p:ph type="body" idx="1"/>
          </p:nvPr>
        </p:nvSpPr>
        <p:spPr>
          <a:xfrm>
            <a:off x="1396238" y="1225295"/>
            <a:ext cx="9486901" cy="4349763"/>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FF0000"/>
              </a:buClr>
              <a:buSzPts val="1680"/>
              <a:buNone/>
            </a:pPr>
            <a:r>
              <a:rPr lang="en-US" sz="2400" dirty="0">
                <a:solidFill>
                  <a:schemeClr val="tx1"/>
                </a:solidFill>
                <a:latin typeface="Garamond" panose="02020404030301010803" pitchFamily="18" charset="0"/>
              </a:rPr>
              <a:t>Section 11 of the RERA Act mandates the promoter to enable the formation of the Association in accordance with the local laws. </a:t>
            </a:r>
          </a:p>
          <a:p>
            <a:pPr marL="0" lvl="0" indent="0" algn="just" rtl="0">
              <a:lnSpc>
                <a:spcPct val="100000"/>
              </a:lnSpc>
              <a:spcBef>
                <a:spcPts val="0"/>
              </a:spcBef>
              <a:spcAft>
                <a:spcPts val="0"/>
              </a:spcAft>
              <a:buClr>
                <a:srgbClr val="FF0000"/>
              </a:buClr>
              <a:buSzPts val="1680"/>
              <a:buNone/>
            </a:pPr>
            <a:endParaRPr lang="en-US" dirty="0">
              <a:solidFill>
                <a:schemeClr val="tx1"/>
              </a:solidFill>
              <a:latin typeface="Garamond" panose="02020404030301010803" pitchFamily="18" charset="0"/>
            </a:endParaRPr>
          </a:p>
          <a:p>
            <a:pPr marL="0" lvl="0" indent="0" algn="just" rtl="0">
              <a:lnSpc>
                <a:spcPct val="100000"/>
              </a:lnSpc>
              <a:spcBef>
                <a:spcPts val="0"/>
              </a:spcBef>
              <a:spcAft>
                <a:spcPts val="0"/>
              </a:spcAft>
              <a:buClr>
                <a:srgbClr val="FF0000"/>
              </a:buClr>
              <a:buSzPts val="1680"/>
              <a:buNone/>
            </a:pPr>
            <a:r>
              <a:rPr lang="en-US" sz="2400" b="1" u="sng" dirty="0">
                <a:solidFill>
                  <a:schemeClr val="tx1"/>
                </a:solidFill>
                <a:latin typeface="Garamond" panose="02020404030301010803" pitchFamily="18" charset="0"/>
              </a:rPr>
              <a:t>TN RERA Rule 10</a:t>
            </a:r>
          </a:p>
          <a:p>
            <a:pPr marL="0" lvl="0" indent="0" algn="just" rtl="0">
              <a:lnSpc>
                <a:spcPct val="100000"/>
              </a:lnSpc>
              <a:spcBef>
                <a:spcPts val="0"/>
              </a:spcBef>
              <a:spcAft>
                <a:spcPts val="0"/>
              </a:spcAft>
              <a:buClr>
                <a:srgbClr val="FF0000"/>
              </a:buClr>
              <a:buSzPts val="1680"/>
              <a:buNone/>
            </a:pPr>
            <a:r>
              <a:rPr lang="en-US" sz="2400" dirty="0">
                <a:solidFill>
                  <a:schemeClr val="tx1"/>
                </a:solidFill>
                <a:latin typeface="Garamond" panose="02020404030301010803" pitchFamily="18" charset="0"/>
              </a:rPr>
              <a:t>The association of allottees shall be formed, registered and governed by the provisions contained in the Tamil Nadu Apartment Ownership Act, 1994 (Tamil Nadu Act 7 of 1995), and the applicable rules for the time being in force. The Association shall take over the maintenance of the project including the common areas and amenities provided in the project within 3 months from the date of intimation by the promoter upon completion of the project</a:t>
            </a:r>
            <a:endParaRPr lang="en-US" dirty="0">
              <a:solidFill>
                <a:schemeClr val="tx1"/>
              </a:solidFill>
              <a:latin typeface="Garamond" panose="02020404030301010803" pitchFamily="18" charset="0"/>
              <a:ea typeface="Garamond"/>
              <a:cs typeface="Garamond"/>
              <a:sym typeface="Garamon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8"/>
          <p:cNvSpPr txBox="1">
            <a:spLocks noGrp="1"/>
          </p:cNvSpPr>
          <p:nvPr>
            <p:ph type="title"/>
          </p:nvPr>
        </p:nvSpPr>
        <p:spPr>
          <a:xfrm>
            <a:off x="1396238" y="283464"/>
            <a:ext cx="9486900" cy="110642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800" dirty="0">
                <a:latin typeface="Garamond" panose="02020404030301010803" pitchFamily="18" charset="0"/>
              </a:rPr>
              <a:t>RATE OF INTEREST PAYABLE BY PROMOTER AND ALLOTTEE AND TIMELINES FOR REFUND.</a:t>
            </a:r>
            <a:endParaRPr lang="en-IN" sz="2800" dirty="0">
              <a:latin typeface="Garamond" panose="02020404030301010803" pitchFamily="18" charset="0"/>
            </a:endParaRPr>
          </a:p>
        </p:txBody>
      </p:sp>
      <p:sp>
        <p:nvSpPr>
          <p:cNvPr id="587" name="Google Shape;587;p58"/>
          <p:cNvSpPr txBox="1">
            <a:spLocks noGrp="1"/>
          </p:cNvSpPr>
          <p:nvPr>
            <p:ph type="body" idx="1"/>
          </p:nvPr>
        </p:nvSpPr>
        <p:spPr>
          <a:xfrm>
            <a:off x="1396238" y="1591057"/>
            <a:ext cx="9486901" cy="398400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just" rtl="0">
              <a:lnSpc>
                <a:spcPct val="100000"/>
              </a:lnSpc>
              <a:spcBef>
                <a:spcPts val="0"/>
              </a:spcBef>
              <a:spcAft>
                <a:spcPts val="0"/>
              </a:spcAft>
              <a:buClr>
                <a:schemeClr val="dk2"/>
              </a:buClr>
              <a:buSzPct val="70000"/>
              <a:buNone/>
            </a:pPr>
            <a:r>
              <a:rPr lang="en-US" b="1" u="sng" dirty="0">
                <a:latin typeface="Garamond"/>
                <a:ea typeface="Garamond"/>
                <a:cs typeface="Garamond"/>
                <a:sym typeface="Garamond"/>
              </a:rPr>
              <a:t>TN RERA Rule 18 - </a:t>
            </a:r>
          </a:p>
          <a:p>
            <a:pPr marL="0" lvl="0" indent="0" algn="just" rtl="0">
              <a:lnSpc>
                <a:spcPct val="100000"/>
              </a:lnSpc>
              <a:spcBef>
                <a:spcPts val="0"/>
              </a:spcBef>
              <a:spcAft>
                <a:spcPts val="0"/>
              </a:spcAft>
              <a:buClr>
                <a:schemeClr val="dk2"/>
              </a:buClr>
              <a:buSzPct val="70000"/>
              <a:buNone/>
            </a:pPr>
            <a:endParaRPr lang="en-US" dirty="0">
              <a:latin typeface="Garamond"/>
              <a:ea typeface="Garamond"/>
              <a:cs typeface="Garamond"/>
              <a:sym typeface="Garamond"/>
            </a:endParaRPr>
          </a:p>
          <a:p>
            <a:pPr marL="0" lvl="0" indent="0" algn="just" rtl="0">
              <a:lnSpc>
                <a:spcPct val="100000"/>
              </a:lnSpc>
              <a:spcBef>
                <a:spcPts val="0"/>
              </a:spcBef>
              <a:spcAft>
                <a:spcPts val="0"/>
              </a:spcAft>
              <a:buClr>
                <a:schemeClr val="dk2"/>
              </a:buClr>
              <a:buSzPct val="70000"/>
              <a:buNone/>
            </a:pPr>
            <a:r>
              <a:rPr lang="en-US" dirty="0">
                <a:latin typeface="Garamond"/>
                <a:ea typeface="Garamond"/>
                <a:cs typeface="Garamond"/>
                <a:sym typeface="Garamond"/>
              </a:rPr>
              <a:t>The rate of interest payable by the promoter to the allottee or by the allottee to the promoter, as the case may be, shall be the State Bank of India highest </a:t>
            </a:r>
            <a:r>
              <a:rPr lang="en-US" b="1" u="sng" dirty="0">
                <a:latin typeface="Garamond"/>
                <a:ea typeface="Garamond"/>
                <a:cs typeface="Garamond"/>
                <a:sym typeface="Garamond"/>
              </a:rPr>
              <a:t>Marginal Cost of Lending Rate plus two per cent</a:t>
            </a:r>
            <a:r>
              <a:rPr lang="en-US" dirty="0">
                <a:latin typeface="Garamond"/>
                <a:ea typeface="Garamond"/>
                <a:cs typeface="Garamond"/>
                <a:sym typeface="Garamond"/>
              </a:rPr>
              <a:t>: Provided that in case the State Bank of India Marginal Cost of Lending Rate is not in use it would be replaced by such benchmark lending rates which the State Bank of India may fi x from time to time for lending to the general public.</a:t>
            </a:r>
          </a:p>
          <a:p>
            <a:pPr marL="0" lvl="0" indent="0" algn="just" rtl="0">
              <a:lnSpc>
                <a:spcPct val="100000"/>
              </a:lnSpc>
              <a:spcBef>
                <a:spcPts val="0"/>
              </a:spcBef>
              <a:spcAft>
                <a:spcPts val="0"/>
              </a:spcAft>
              <a:buClr>
                <a:schemeClr val="dk2"/>
              </a:buClr>
              <a:buSzPct val="70000"/>
              <a:buNone/>
            </a:pPr>
            <a:endParaRPr lang="en-US" dirty="0">
              <a:latin typeface="Garamond"/>
              <a:ea typeface="Garamond"/>
              <a:cs typeface="Garamond"/>
              <a:sym typeface="Garamond"/>
            </a:endParaRPr>
          </a:p>
          <a:p>
            <a:pPr marL="0" indent="0" algn="just">
              <a:spcBef>
                <a:spcPts val="0"/>
              </a:spcBef>
              <a:buSzPct val="70000"/>
              <a:buNone/>
            </a:pPr>
            <a:r>
              <a:rPr lang="en-US" b="1" u="sng" dirty="0">
                <a:latin typeface="Garamond"/>
                <a:ea typeface="Garamond"/>
                <a:cs typeface="Garamond"/>
                <a:sym typeface="Garamond"/>
              </a:rPr>
              <a:t>TN RERA Rule 19 – </a:t>
            </a:r>
          </a:p>
          <a:p>
            <a:pPr marL="0" indent="0" algn="just">
              <a:spcBef>
                <a:spcPts val="0"/>
              </a:spcBef>
              <a:buSzPct val="70000"/>
              <a:buNone/>
            </a:pPr>
            <a:endParaRPr lang="en-US" b="1" u="sng" dirty="0">
              <a:latin typeface="Garamond"/>
              <a:ea typeface="Garamond"/>
              <a:cs typeface="Garamond"/>
              <a:sym typeface="Garamond"/>
            </a:endParaRPr>
          </a:p>
          <a:p>
            <a:pPr marL="0" lvl="0" indent="0" algn="just" rtl="0">
              <a:lnSpc>
                <a:spcPct val="100000"/>
              </a:lnSpc>
              <a:spcBef>
                <a:spcPts val="0"/>
              </a:spcBef>
              <a:spcAft>
                <a:spcPts val="0"/>
              </a:spcAft>
              <a:buClr>
                <a:schemeClr val="dk2"/>
              </a:buClr>
              <a:buSzPct val="70000"/>
              <a:buNone/>
            </a:pPr>
            <a:r>
              <a:rPr lang="en-US" dirty="0">
                <a:latin typeface="Garamond"/>
                <a:ea typeface="Garamond"/>
                <a:cs typeface="Garamond"/>
                <a:sym typeface="Garamond"/>
              </a:rPr>
              <a:t>If the allottee defaults in making timely payment as per terms of the agreement, the allottee shall not have the right of claiming any interest or compensation from the promoter.</a:t>
            </a:r>
            <a:endParaRPr lang="en-IN" dirty="0">
              <a:latin typeface="Garamond"/>
              <a:ea typeface="Garamond"/>
              <a:cs typeface="Garamond"/>
              <a:sym typeface="Garamond"/>
            </a:endParaRPr>
          </a:p>
        </p:txBody>
      </p:sp>
    </p:spTree>
    <p:extLst>
      <p:ext uri="{BB962C8B-B14F-4D97-AF65-F5344CB8AC3E}">
        <p14:creationId xmlns:p14="http://schemas.microsoft.com/office/powerpoint/2010/main" val="150551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8"/>
          <p:cNvSpPr txBox="1">
            <a:spLocks noGrp="1"/>
          </p:cNvSpPr>
          <p:nvPr>
            <p:ph type="title"/>
          </p:nvPr>
        </p:nvSpPr>
        <p:spPr>
          <a:xfrm>
            <a:off x="1396238" y="283464"/>
            <a:ext cx="9486900" cy="62179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Garamond"/>
              <a:buNone/>
            </a:pPr>
            <a:r>
              <a:rPr lang="en-US" sz="2800" dirty="0">
                <a:latin typeface="Garamond" panose="02020404030301010803" pitchFamily="18" charset="0"/>
              </a:rPr>
              <a:t>Timelines for refund – TN RERA Rule 19</a:t>
            </a:r>
            <a:endParaRPr lang="en-IN" sz="2800" dirty="0">
              <a:latin typeface="Garamond" panose="02020404030301010803" pitchFamily="18" charset="0"/>
            </a:endParaRPr>
          </a:p>
        </p:txBody>
      </p:sp>
      <p:sp>
        <p:nvSpPr>
          <p:cNvPr id="587" name="Google Shape;587;p58"/>
          <p:cNvSpPr txBox="1">
            <a:spLocks noGrp="1"/>
          </p:cNvSpPr>
          <p:nvPr>
            <p:ph type="body" idx="1"/>
          </p:nvPr>
        </p:nvSpPr>
        <p:spPr>
          <a:xfrm>
            <a:off x="1396238" y="1051559"/>
            <a:ext cx="9486901" cy="4523499"/>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92500"/>
          </a:bodyPr>
          <a:lstStyle/>
          <a:p>
            <a:pPr lvl="0" indent="-457200" algn="just" rtl="0">
              <a:lnSpc>
                <a:spcPct val="100000"/>
              </a:lnSpc>
              <a:spcBef>
                <a:spcPts val="0"/>
              </a:spcBef>
              <a:spcAft>
                <a:spcPts val="0"/>
              </a:spcAft>
              <a:buClr>
                <a:schemeClr val="dk2"/>
              </a:buClr>
              <a:buSzPct val="70000"/>
              <a:buAutoNum type="arabicParenBoth"/>
            </a:pPr>
            <a:r>
              <a:rPr lang="en-US" dirty="0">
                <a:latin typeface="Garamond"/>
                <a:ea typeface="Garamond"/>
                <a:cs typeface="Garamond"/>
                <a:sym typeface="Garamond"/>
              </a:rPr>
              <a:t>Any refund of monies along with the applicable interest and compensation, if any, payable by the promoter in terms of the Act or the rules and regulations made thereunder, shall be payable by the promoter to the allottee </a:t>
            </a:r>
            <a:r>
              <a:rPr lang="en-US" b="1" u="sng" dirty="0">
                <a:latin typeface="Garamond"/>
                <a:ea typeface="Garamond"/>
                <a:cs typeface="Garamond"/>
                <a:sym typeface="Garamond"/>
              </a:rPr>
              <a:t>within Ninety days from the date on which such refund along with applicable interest and compensation, if any, becomes due</a:t>
            </a:r>
            <a:r>
              <a:rPr lang="en-US" dirty="0">
                <a:latin typeface="Garamond"/>
                <a:ea typeface="Garamond"/>
                <a:cs typeface="Garamond"/>
                <a:sym typeface="Garamond"/>
              </a:rPr>
              <a:t>.</a:t>
            </a:r>
          </a:p>
          <a:p>
            <a:pPr lvl="0" indent="-457200" algn="just" rtl="0">
              <a:lnSpc>
                <a:spcPct val="100000"/>
              </a:lnSpc>
              <a:spcBef>
                <a:spcPts val="0"/>
              </a:spcBef>
              <a:spcAft>
                <a:spcPts val="0"/>
              </a:spcAft>
              <a:buClr>
                <a:schemeClr val="dk2"/>
              </a:buClr>
              <a:buSzPct val="70000"/>
              <a:buAutoNum type="arabicParenBoth"/>
            </a:pPr>
            <a:endParaRPr lang="en-US" dirty="0">
              <a:latin typeface="Garamond"/>
              <a:ea typeface="Garamond"/>
              <a:cs typeface="Garamond"/>
              <a:sym typeface="Garamond"/>
            </a:endParaRPr>
          </a:p>
          <a:p>
            <a:pPr lvl="0" indent="-457200" algn="just" rtl="0">
              <a:lnSpc>
                <a:spcPct val="100000"/>
              </a:lnSpc>
              <a:spcBef>
                <a:spcPts val="0"/>
              </a:spcBef>
              <a:spcAft>
                <a:spcPts val="0"/>
              </a:spcAft>
              <a:buClr>
                <a:schemeClr val="dk2"/>
              </a:buClr>
              <a:buSzPct val="70000"/>
              <a:buAutoNum type="arabicParenBoth"/>
            </a:pPr>
            <a:r>
              <a:rPr lang="en-US" dirty="0">
                <a:latin typeface="Garamond"/>
                <a:ea typeface="Garamond"/>
                <a:cs typeface="Garamond"/>
                <a:sym typeface="Garamond"/>
              </a:rPr>
              <a:t>In case of termination of the agreement as per the terms recorded therein, such refund and/or penalty and/or compensation shall be made by the party-in-breach to the other party simultaneous to the execution of appropriate cancellation agreement and registration, if required. If the defaulting party fails to come forward for execution of registration agreement, the </a:t>
            </a:r>
            <a:r>
              <a:rPr lang="en-US" b="1" u="sng" dirty="0">
                <a:latin typeface="Garamond"/>
                <a:ea typeface="Garamond"/>
                <a:cs typeface="Garamond"/>
                <a:sym typeface="Garamond"/>
              </a:rPr>
              <a:t>Authority shall have the right to execute such agreement on behalf of the defaulting party.</a:t>
            </a:r>
            <a:endParaRPr b="1" u="sng" dirty="0">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GOVERNANCE / AUTHORITY</a:t>
            </a:r>
            <a:endParaRPr/>
          </a:p>
        </p:txBody>
      </p:sp>
      <p:sp>
        <p:nvSpPr>
          <p:cNvPr id="136" name="Google Shape;136;p6"/>
          <p:cNvSpPr txBox="1">
            <a:spLocks noGrp="1"/>
          </p:cNvSpPr>
          <p:nvPr>
            <p:ph type="body" idx="1"/>
          </p:nvPr>
        </p:nvSpPr>
        <p:spPr>
          <a:xfrm>
            <a:off x="1396238" y="865121"/>
            <a:ext cx="9486901" cy="516602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2000"/>
              <a:buFont typeface="Garamond"/>
              <a:buNone/>
            </a:pPr>
            <a:r>
              <a:rPr lang="en-US" dirty="0">
                <a:solidFill>
                  <a:schemeClr val="dk1"/>
                </a:solidFill>
                <a:latin typeface="Garamond" panose="02020404030301010803" pitchFamily="18" charset="0"/>
                <a:ea typeface="Garamond"/>
                <a:cs typeface="Garamond"/>
                <a:sym typeface="Garamond"/>
              </a:rPr>
              <a:t>RERA Act comes under the purview of Ministry of Housing &amp; Urban Poverty Alleviation (Central Government) – </a:t>
            </a:r>
          </a:p>
          <a:p>
            <a:pPr marL="0" marR="0" lvl="1" indent="0" algn="l" rtl="0">
              <a:lnSpc>
                <a:spcPct val="100000"/>
              </a:lnSpc>
              <a:spcBef>
                <a:spcPts val="0"/>
              </a:spcBef>
              <a:spcAft>
                <a:spcPts val="0"/>
              </a:spcAft>
              <a:buClr>
                <a:schemeClr val="dk1"/>
              </a:buClr>
              <a:buSzPts val="2000"/>
              <a:buFont typeface="Garamond"/>
              <a:buNone/>
            </a:pPr>
            <a:endParaRPr dirty="0">
              <a:latin typeface="Garamond" panose="02020404030301010803" pitchFamily="18" charset="0"/>
            </a:endParaRPr>
          </a:p>
          <a:p>
            <a:pPr marL="342900" marR="0" lvl="1" indent="-342900" algn="l" rtl="0">
              <a:lnSpc>
                <a:spcPct val="100000"/>
              </a:lnSpc>
              <a:spcBef>
                <a:spcPts val="0"/>
              </a:spcBef>
              <a:spcAft>
                <a:spcPts val="0"/>
              </a:spcAft>
              <a:buClr>
                <a:schemeClr val="dk1"/>
              </a:buClr>
              <a:buSzPts val="2000"/>
              <a:buFont typeface="Sorts Mill Goudy"/>
              <a:buAutoNum type="arabicPeriod"/>
            </a:pPr>
            <a:r>
              <a:rPr lang="en-US" dirty="0">
                <a:solidFill>
                  <a:schemeClr val="dk1"/>
                </a:solidFill>
                <a:latin typeface="Garamond" panose="02020404030301010803" pitchFamily="18" charset="0"/>
                <a:ea typeface="Garamond"/>
                <a:cs typeface="Garamond"/>
                <a:sym typeface="Garamond"/>
              </a:rPr>
              <a:t>Act has X Chapters and 92 Sections</a:t>
            </a:r>
          </a:p>
          <a:p>
            <a:pPr marL="0" marR="0" lvl="1" indent="0" algn="l" rtl="0">
              <a:lnSpc>
                <a:spcPct val="100000"/>
              </a:lnSpc>
              <a:spcBef>
                <a:spcPts val="0"/>
              </a:spcBef>
              <a:spcAft>
                <a:spcPts val="0"/>
              </a:spcAft>
              <a:buClr>
                <a:schemeClr val="dk1"/>
              </a:buClr>
              <a:buSzPts val="2000"/>
              <a:buNone/>
            </a:pPr>
            <a:endParaRPr dirty="0">
              <a:latin typeface="Garamond" panose="02020404030301010803" pitchFamily="18" charset="0"/>
            </a:endParaRPr>
          </a:p>
          <a:p>
            <a:pPr marL="342900" marR="0" lvl="1" indent="-342900" algn="l" rtl="0">
              <a:lnSpc>
                <a:spcPct val="100000"/>
              </a:lnSpc>
              <a:spcBef>
                <a:spcPts val="0"/>
              </a:spcBef>
              <a:spcAft>
                <a:spcPts val="0"/>
              </a:spcAft>
              <a:buClr>
                <a:schemeClr val="dk1"/>
              </a:buClr>
              <a:buSzPts val="2000"/>
              <a:buFont typeface="Sorts Mill Goudy"/>
              <a:buAutoNum type="arabicPeriod"/>
            </a:pPr>
            <a:r>
              <a:rPr lang="en-US" dirty="0">
                <a:solidFill>
                  <a:schemeClr val="dk1"/>
                </a:solidFill>
                <a:latin typeface="Garamond" panose="02020404030301010803" pitchFamily="18" charset="0"/>
                <a:ea typeface="Garamond"/>
                <a:cs typeface="Garamond"/>
                <a:sym typeface="Garamond"/>
              </a:rPr>
              <a:t>Act Directs respective State Governments to frame the Rules – </a:t>
            </a:r>
          </a:p>
          <a:p>
            <a:pPr marL="800100" lvl="2" indent="-342900">
              <a:spcBef>
                <a:spcPts val="0"/>
              </a:spcBef>
              <a:buClr>
                <a:schemeClr val="dk1"/>
              </a:buClr>
              <a:buSzPts val="2000"/>
              <a:buFont typeface="Sorts Mill Goudy"/>
              <a:buAutoNum type="arabicPeriod"/>
            </a:pPr>
            <a:r>
              <a:rPr lang="en-US" dirty="0">
                <a:latin typeface="Garamond" panose="02020404030301010803" pitchFamily="18" charset="0"/>
              </a:rPr>
              <a:t>Published as Notification No. SRO No A-29(d)/2017 in part III- Section 1(a) at pages 1-55 of the Tamil Nadu Government Gazette Extraordinary (Issue No. 188) dated 22.06.2017</a:t>
            </a:r>
          </a:p>
          <a:p>
            <a:pPr marL="800100" lvl="2" indent="-342900">
              <a:spcBef>
                <a:spcPts val="0"/>
              </a:spcBef>
              <a:buClr>
                <a:schemeClr val="dk1"/>
              </a:buClr>
              <a:buSzPts val="2000"/>
              <a:buFont typeface="Sorts Mill Goudy"/>
              <a:buAutoNum type="arabicPeriod"/>
            </a:pPr>
            <a:r>
              <a:rPr lang="en-US" dirty="0">
                <a:latin typeface="Garamond" panose="02020404030301010803" pitchFamily="18" charset="0"/>
              </a:rPr>
              <a:t>Tamil Nadu Real Estate (Regulation and Development) Rules, 2017</a:t>
            </a:r>
          </a:p>
          <a:p>
            <a:pPr marL="800100" lvl="2" indent="-342900">
              <a:spcBef>
                <a:spcPts val="0"/>
              </a:spcBef>
              <a:buClr>
                <a:schemeClr val="dk1"/>
              </a:buClr>
              <a:buSzPts val="2000"/>
              <a:buFont typeface="Sorts Mill Goudy"/>
              <a:buAutoNum type="arabicPeriod"/>
            </a:pPr>
            <a:r>
              <a:rPr lang="en-US" dirty="0">
                <a:latin typeface="Garamond" panose="02020404030301010803" pitchFamily="18" charset="0"/>
              </a:rPr>
              <a:t>It shall come into force on the 22nd June, 2017</a:t>
            </a:r>
            <a:endParaRPr dirty="0">
              <a:latin typeface="Garamond" panose="02020404030301010803" pitchFamily="18" charset="0"/>
            </a:endParaRPr>
          </a:p>
          <a:p>
            <a:pPr marL="342900" marR="0" lvl="1" indent="-215900" algn="l" rtl="0">
              <a:lnSpc>
                <a:spcPct val="100000"/>
              </a:lnSpc>
              <a:spcBef>
                <a:spcPts val="0"/>
              </a:spcBef>
              <a:spcAft>
                <a:spcPts val="0"/>
              </a:spcAft>
              <a:buClr>
                <a:schemeClr val="dk2"/>
              </a:buClr>
              <a:buSzPts val="2000"/>
              <a:buFont typeface="Sorts Mill Goudy"/>
              <a:buNone/>
            </a:pPr>
            <a:endParaRPr dirty="0">
              <a:solidFill>
                <a:schemeClr val="dk1"/>
              </a:solidFill>
              <a:latin typeface="Garamond" panose="02020404030301010803" pitchFamily="18" charset="0"/>
              <a:ea typeface="Garamond"/>
              <a:cs typeface="Garamond"/>
              <a:sym typeface="Garamond"/>
            </a:endParaRPr>
          </a:p>
          <a:p>
            <a:pPr marL="800100" marR="0" lvl="2" indent="-342900" algn="just" rtl="0">
              <a:lnSpc>
                <a:spcPct val="100000"/>
              </a:lnSpc>
              <a:spcBef>
                <a:spcPts val="0"/>
              </a:spcBef>
              <a:spcAft>
                <a:spcPts val="0"/>
              </a:spcAft>
              <a:buClr>
                <a:schemeClr val="dk1"/>
              </a:buClr>
              <a:buSzPts val="2000"/>
              <a:buFont typeface="Sorts Mill Goudy"/>
              <a:buAutoNum type="alphaLcParenR"/>
            </a:pPr>
            <a:r>
              <a:rPr lang="en-US" sz="2000" dirty="0">
                <a:solidFill>
                  <a:schemeClr val="dk1"/>
                </a:solidFill>
                <a:latin typeface="Garamond" panose="02020404030301010803" pitchFamily="18" charset="0"/>
                <a:ea typeface="Garamond"/>
                <a:cs typeface="Garamond"/>
                <a:sym typeface="Garamond"/>
              </a:rPr>
              <a:t>Constitute Real Estate Regulatory Authority</a:t>
            </a:r>
            <a:endParaRPr dirty="0">
              <a:latin typeface="Garamond" panose="02020404030301010803" pitchFamily="18" charset="0"/>
            </a:endParaRPr>
          </a:p>
          <a:p>
            <a:pPr marL="800100" marR="0" lvl="2" indent="-342900" algn="just" rtl="0">
              <a:lnSpc>
                <a:spcPct val="100000"/>
              </a:lnSpc>
              <a:spcBef>
                <a:spcPts val="0"/>
              </a:spcBef>
              <a:spcAft>
                <a:spcPts val="0"/>
              </a:spcAft>
              <a:buClr>
                <a:schemeClr val="dk1"/>
              </a:buClr>
              <a:buSzPts val="2000"/>
              <a:buFont typeface="Sorts Mill Goudy"/>
              <a:buAutoNum type="alphaLcParenR"/>
            </a:pPr>
            <a:r>
              <a:rPr lang="en-US" sz="2000" dirty="0">
                <a:solidFill>
                  <a:schemeClr val="dk1"/>
                </a:solidFill>
                <a:latin typeface="Garamond" panose="02020404030301010803" pitchFamily="18" charset="0"/>
                <a:ea typeface="Garamond"/>
                <a:cs typeface="Garamond"/>
                <a:sym typeface="Garamond"/>
              </a:rPr>
              <a:t>Appoint Adjudicating officer and </a:t>
            </a:r>
            <a:endParaRPr dirty="0">
              <a:latin typeface="Garamond" panose="02020404030301010803" pitchFamily="18" charset="0"/>
            </a:endParaRPr>
          </a:p>
          <a:p>
            <a:pPr marL="800100" marR="0" lvl="2" indent="-342900" algn="just" rtl="0">
              <a:lnSpc>
                <a:spcPct val="100000"/>
              </a:lnSpc>
              <a:spcBef>
                <a:spcPts val="0"/>
              </a:spcBef>
              <a:spcAft>
                <a:spcPts val="0"/>
              </a:spcAft>
              <a:buClr>
                <a:schemeClr val="dk1"/>
              </a:buClr>
              <a:buSzPts val="2000"/>
              <a:buFont typeface="Sorts Mill Goudy"/>
              <a:buAutoNum type="alphaLcParenR"/>
            </a:pPr>
            <a:r>
              <a:rPr lang="en-US" sz="2000" dirty="0">
                <a:solidFill>
                  <a:schemeClr val="dk1"/>
                </a:solidFill>
                <a:latin typeface="Garamond" panose="02020404030301010803" pitchFamily="18" charset="0"/>
                <a:ea typeface="Garamond"/>
                <a:cs typeface="Garamond"/>
                <a:sym typeface="Garamond"/>
              </a:rPr>
              <a:t>Set up Appellate Tribunal</a:t>
            </a:r>
            <a:endParaRPr dirty="0">
              <a:latin typeface="Garamond" panose="02020404030301010803"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9"/>
          <p:cNvSpPr txBox="1">
            <a:spLocks noGrp="1"/>
          </p:cNvSpPr>
          <p:nvPr>
            <p:ph type="title"/>
          </p:nvPr>
        </p:nvSpPr>
        <p:spPr>
          <a:xfrm>
            <a:off x="1396238" y="93082"/>
            <a:ext cx="9688532"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OFFENCES AND PENALTIES – UNDER RERA ACT</a:t>
            </a:r>
            <a:endParaRPr/>
          </a:p>
        </p:txBody>
      </p:sp>
      <p:graphicFrame>
        <p:nvGraphicFramePr>
          <p:cNvPr id="593" name="Google Shape;593;p59"/>
          <p:cNvGraphicFramePr/>
          <p:nvPr/>
        </p:nvGraphicFramePr>
        <p:xfrm>
          <a:off x="1396238" y="794833"/>
          <a:ext cx="9688500" cy="5268330"/>
        </p:xfrm>
        <a:graphic>
          <a:graphicData uri="http://schemas.openxmlformats.org/drawingml/2006/table">
            <a:tbl>
              <a:tblPr firstRow="1" bandRow="1">
                <a:noFill/>
                <a:tableStyleId>{A67688D5-D744-4E86-99FC-101A27763B65}</a:tableStyleId>
              </a:tblPr>
              <a:tblGrid>
                <a:gridCol w="2422125">
                  <a:extLst>
                    <a:ext uri="{9D8B030D-6E8A-4147-A177-3AD203B41FA5}">
                      <a16:colId xmlns:a16="http://schemas.microsoft.com/office/drawing/2014/main" val="20000"/>
                    </a:ext>
                  </a:extLst>
                </a:gridCol>
                <a:gridCol w="2422125">
                  <a:extLst>
                    <a:ext uri="{9D8B030D-6E8A-4147-A177-3AD203B41FA5}">
                      <a16:colId xmlns:a16="http://schemas.microsoft.com/office/drawing/2014/main" val="20001"/>
                    </a:ext>
                  </a:extLst>
                </a:gridCol>
                <a:gridCol w="2422125">
                  <a:extLst>
                    <a:ext uri="{9D8B030D-6E8A-4147-A177-3AD203B41FA5}">
                      <a16:colId xmlns:a16="http://schemas.microsoft.com/office/drawing/2014/main" val="20002"/>
                    </a:ext>
                  </a:extLst>
                </a:gridCol>
                <a:gridCol w="2422125">
                  <a:extLst>
                    <a:ext uri="{9D8B030D-6E8A-4147-A177-3AD203B41FA5}">
                      <a16:colId xmlns:a16="http://schemas.microsoft.com/office/drawing/2014/main" val="20003"/>
                    </a:ext>
                  </a:extLst>
                </a:gridCol>
              </a:tblGrid>
              <a:tr h="394650">
                <a:tc>
                  <a:txBody>
                    <a:bodyPr/>
                    <a:lstStyle/>
                    <a:p>
                      <a:pPr marL="8509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RERA Provision</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15367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Promoter</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222884"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Agent</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8636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Allottee</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extLst>
                  <a:ext uri="{0D108BD9-81ED-4DB2-BD59-A6C34878D82A}">
                    <a16:rowId xmlns:a16="http://schemas.microsoft.com/office/drawing/2014/main" val="10000"/>
                  </a:ext>
                </a:extLst>
              </a:tr>
              <a:tr h="1202400">
                <a:tc>
                  <a:txBody>
                    <a:bodyPr/>
                    <a:lstStyle/>
                    <a:p>
                      <a:pPr marL="85090" marR="100965" lvl="0" indent="0" algn="just" rtl="0">
                        <a:lnSpc>
                          <a:spcPct val="100000"/>
                        </a:lnSpc>
                        <a:spcBef>
                          <a:spcPts val="0"/>
                        </a:spcBef>
                        <a:spcAft>
                          <a:spcPts val="0"/>
                        </a:spcAft>
                        <a:buNone/>
                      </a:pPr>
                      <a:r>
                        <a:rPr lang="en-US" sz="1800">
                          <a:latin typeface="Garamond"/>
                          <a:ea typeface="Garamond"/>
                          <a:cs typeface="Garamond"/>
                          <a:sym typeface="Garamond"/>
                        </a:rPr>
                        <a:t>Non-registration of project/agent with RERA and continue to do so</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93675" lvl="0" indent="0" algn="just" rtl="0">
                        <a:lnSpc>
                          <a:spcPct val="100000"/>
                        </a:lnSpc>
                        <a:spcBef>
                          <a:spcPts val="0"/>
                        </a:spcBef>
                        <a:spcAft>
                          <a:spcPts val="0"/>
                        </a:spcAft>
                        <a:buNone/>
                      </a:pPr>
                      <a:r>
                        <a:rPr lang="en-US" sz="1800">
                          <a:latin typeface="Garamond"/>
                          <a:ea typeface="Garamond"/>
                          <a:cs typeface="Garamond"/>
                          <a:sym typeface="Garamond"/>
                        </a:rPr>
                        <a:t>Up to 10% of project cost and imprisonment of 3 years for continuous default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61925" lvl="0" indent="0" algn="just" rtl="0">
                        <a:lnSpc>
                          <a:spcPct val="100000"/>
                        </a:lnSpc>
                        <a:spcBef>
                          <a:spcPts val="0"/>
                        </a:spcBef>
                        <a:spcAft>
                          <a:spcPts val="0"/>
                        </a:spcAft>
                        <a:buNone/>
                      </a:pPr>
                      <a:r>
                        <a:rPr lang="en-US" sz="1800">
                          <a:latin typeface="Garamond"/>
                          <a:ea typeface="Garamond"/>
                          <a:cs typeface="Garamond"/>
                          <a:sym typeface="Garamond"/>
                        </a:rPr>
                        <a:t>Penalty of INR10,000 per day during default tenure up to 5% of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1"/>
                  </a:ext>
                </a:extLst>
              </a:tr>
              <a:tr h="751500">
                <a:tc>
                  <a:txBody>
                    <a:bodyPr/>
                    <a:lstStyle/>
                    <a:p>
                      <a:pPr marL="85090" marR="354965" lvl="0" indent="0" algn="just" rtl="0">
                        <a:lnSpc>
                          <a:spcPct val="100000"/>
                        </a:lnSpc>
                        <a:spcBef>
                          <a:spcPts val="0"/>
                        </a:spcBef>
                        <a:spcAft>
                          <a:spcPts val="0"/>
                        </a:spcAft>
                        <a:buNone/>
                      </a:pPr>
                      <a:r>
                        <a:rPr lang="en-US" sz="1800" dirty="0">
                          <a:latin typeface="Garamond"/>
                          <a:ea typeface="Garamond"/>
                          <a:cs typeface="Garamond"/>
                          <a:sym typeface="Garamond"/>
                        </a:rPr>
                        <a:t>False information while making an application to RERA</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00"/>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2"/>
                  </a:ext>
                </a:extLst>
              </a:tr>
              <a:tr h="7660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any provisions of the Act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471805" lvl="0" indent="0" algn="just" rtl="0">
                        <a:lnSpc>
                          <a:spcPct val="100000"/>
                        </a:lnSpc>
                        <a:spcBef>
                          <a:spcPts val="0"/>
                        </a:spcBef>
                        <a:spcAft>
                          <a:spcPts val="0"/>
                        </a:spcAft>
                        <a:buNone/>
                      </a:pPr>
                      <a:r>
                        <a:rPr lang="en-US" sz="1800" dirty="0">
                          <a:latin typeface="Garamond"/>
                          <a:ea typeface="Garamond"/>
                          <a:cs typeface="Garamond"/>
                          <a:sym typeface="Garamond"/>
                        </a:rPr>
                        <a:t>Up to 5% of the estimated project cost</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659130" lvl="0" indent="0" algn="just" rtl="0">
                        <a:lnSpc>
                          <a:spcPct val="100000"/>
                        </a:lnSpc>
                        <a:spcBef>
                          <a:spcPts val="0"/>
                        </a:spcBef>
                        <a:spcAft>
                          <a:spcPts val="0"/>
                        </a:spcAft>
                        <a:buNone/>
                      </a:pPr>
                      <a:r>
                        <a:rPr lang="en-US" sz="1800">
                          <a:latin typeface="Garamond"/>
                          <a:ea typeface="Garamond"/>
                          <a:cs typeface="Garamond"/>
                          <a:sym typeface="Garamond"/>
                        </a:rPr>
                        <a:t>Up to 5% of the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3"/>
                  </a:ext>
                </a:extLst>
              </a:tr>
              <a:tr h="766000">
                <a:tc>
                  <a:txBody>
                    <a:bodyPr/>
                    <a:lstStyle/>
                    <a:p>
                      <a:pPr marL="85090" marR="124460" lvl="0" indent="0" algn="just" rtl="0">
                        <a:lnSpc>
                          <a:spcPct val="100099"/>
                        </a:lnSpc>
                        <a:spcBef>
                          <a:spcPts val="0"/>
                        </a:spcBef>
                        <a:spcAft>
                          <a:spcPts val="0"/>
                        </a:spcAft>
                        <a:buNone/>
                      </a:pPr>
                      <a:r>
                        <a:rPr lang="en-US" sz="1800">
                          <a:latin typeface="Garamond"/>
                          <a:ea typeface="Garamond"/>
                          <a:cs typeface="Garamond"/>
                          <a:sym typeface="Garamond"/>
                        </a:rPr>
                        <a:t>Non-compliance with the aforesaid order of RERA</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99"/>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725"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5725"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6360"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6360"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4"/>
                  </a:ext>
                </a:extLst>
              </a:tr>
              <a:tr h="12024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the aforesaid order of the Appellate Tribunal</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23825"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3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24460"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1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6360" marR="124460" lvl="0" indent="0" algn="just" rtl="0">
                        <a:lnSpc>
                          <a:spcPct val="100000"/>
                        </a:lnSpc>
                        <a:spcBef>
                          <a:spcPts val="0"/>
                        </a:spcBef>
                        <a:spcAft>
                          <a:spcPts val="0"/>
                        </a:spcAft>
                        <a:buNone/>
                      </a:pPr>
                      <a:r>
                        <a:rPr lang="en-US" sz="1800" dirty="0">
                          <a:latin typeface="Garamond"/>
                          <a:ea typeface="Garamond"/>
                          <a:cs typeface="Garamond"/>
                          <a:sym typeface="Garamond"/>
                        </a:rPr>
                        <a:t>Up to 10% of cost and imprisonment of up of up to 3 years or both</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9"/>
          <p:cNvSpPr txBox="1">
            <a:spLocks noGrp="1"/>
          </p:cNvSpPr>
          <p:nvPr>
            <p:ph type="title"/>
          </p:nvPr>
        </p:nvSpPr>
        <p:spPr>
          <a:xfrm>
            <a:off x="1396238" y="93082"/>
            <a:ext cx="9688532" cy="62929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ts val="2000"/>
              <a:buFont typeface="Garamond"/>
              <a:buNone/>
            </a:pPr>
            <a:r>
              <a:rPr lang="en-US" sz="2000" b="1" dirty="0">
                <a:latin typeface="Garamond"/>
                <a:ea typeface="Garamond"/>
                <a:cs typeface="Garamond"/>
                <a:sym typeface="Garamond"/>
              </a:rPr>
              <a:t>OFFENCES AND PENALTIES – </a:t>
            </a:r>
            <a:br>
              <a:rPr lang="en-US" sz="2000" b="1" dirty="0">
                <a:latin typeface="Garamond"/>
                <a:ea typeface="Garamond"/>
                <a:cs typeface="Garamond"/>
                <a:sym typeface="Garamond"/>
              </a:rPr>
            </a:br>
            <a:r>
              <a:rPr lang="en-US" sz="2000" b="1" dirty="0">
                <a:latin typeface="Garamond"/>
                <a:ea typeface="Garamond"/>
                <a:cs typeface="Garamond"/>
                <a:sym typeface="Garamond"/>
              </a:rPr>
              <a:t>Terms and conditions and the fi ne payable for compounding of offence – TN RERA Rule 36</a:t>
            </a:r>
            <a:endParaRPr lang="en-US" dirty="0"/>
          </a:p>
        </p:txBody>
      </p:sp>
      <p:graphicFrame>
        <p:nvGraphicFramePr>
          <p:cNvPr id="593" name="Google Shape;593;p59"/>
          <p:cNvGraphicFramePr/>
          <p:nvPr>
            <p:extLst>
              <p:ext uri="{D42A27DB-BD31-4B8C-83A1-F6EECF244321}">
                <p14:modId xmlns:p14="http://schemas.microsoft.com/office/powerpoint/2010/main" val="1525212280"/>
              </p:ext>
            </p:extLst>
          </p:nvPr>
        </p:nvGraphicFramePr>
        <p:xfrm>
          <a:off x="1396238" y="1498921"/>
          <a:ext cx="9688532" cy="3685323"/>
        </p:xfrm>
        <a:graphic>
          <a:graphicData uri="http://schemas.openxmlformats.org/drawingml/2006/table">
            <a:tbl>
              <a:tblPr firstRow="1" bandRow="1">
                <a:noFill/>
                <a:tableStyleId>{A67688D5-D744-4E86-99FC-101A27763B65}</a:tableStyleId>
              </a:tblPr>
              <a:tblGrid>
                <a:gridCol w="2691130">
                  <a:extLst>
                    <a:ext uri="{9D8B030D-6E8A-4147-A177-3AD203B41FA5}">
                      <a16:colId xmlns:a16="http://schemas.microsoft.com/office/drawing/2014/main" val="20000"/>
                    </a:ext>
                  </a:extLst>
                </a:gridCol>
                <a:gridCol w="6997402">
                  <a:extLst>
                    <a:ext uri="{9D8B030D-6E8A-4147-A177-3AD203B41FA5}">
                      <a16:colId xmlns:a16="http://schemas.microsoft.com/office/drawing/2014/main" val="20001"/>
                    </a:ext>
                  </a:extLst>
                </a:gridCol>
              </a:tblGrid>
              <a:tr h="394650">
                <a:tc>
                  <a:txBody>
                    <a:bodyPr/>
                    <a:lstStyle/>
                    <a:p>
                      <a:pPr marL="85090" marR="0" lvl="0" indent="0" algn="ctr" rtl="0">
                        <a:lnSpc>
                          <a:spcPct val="100000"/>
                        </a:lnSpc>
                        <a:spcBef>
                          <a:spcPts val="0"/>
                        </a:spcBef>
                        <a:spcAft>
                          <a:spcPts val="0"/>
                        </a:spcAft>
                        <a:buNone/>
                      </a:pPr>
                      <a:r>
                        <a:rPr lang="en-US" sz="2400" b="1" dirty="0">
                          <a:solidFill>
                            <a:srgbClr val="FFFFFF"/>
                          </a:solidFill>
                          <a:latin typeface="Garamond"/>
                          <a:ea typeface="Garamond"/>
                          <a:cs typeface="Garamond"/>
                          <a:sym typeface="Garamond"/>
                        </a:rPr>
                        <a:t>RERA Act 2016</a:t>
                      </a:r>
                    </a:p>
                    <a:p>
                      <a:pPr marL="85090" marR="0" lvl="0" indent="0" algn="ctr" rtl="0">
                        <a:lnSpc>
                          <a:spcPct val="100000"/>
                        </a:lnSpc>
                        <a:spcBef>
                          <a:spcPts val="0"/>
                        </a:spcBef>
                        <a:spcAft>
                          <a:spcPts val="0"/>
                        </a:spcAft>
                        <a:buNone/>
                      </a:pPr>
                      <a:r>
                        <a:rPr lang="en-US" sz="2400" b="1" dirty="0">
                          <a:solidFill>
                            <a:srgbClr val="FFFFFF"/>
                          </a:solidFill>
                          <a:latin typeface="Garamond"/>
                          <a:ea typeface="Garamond"/>
                          <a:cs typeface="Garamond"/>
                          <a:sym typeface="Garamond"/>
                        </a:rPr>
                        <a:t>Penalty</a:t>
                      </a:r>
                      <a:endParaRPr sz="24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153670" marR="0" lvl="0" indent="0" algn="ctr" rtl="0">
                        <a:lnSpc>
                          <a:spcPct val="100000"/>
                        </a:lnSpc>
                        <a:spcBef>
                          <a:spcPts val="0"/>
                        </a:spcBef>
                        <a:spcAft>
                          <a:spcPts val="0"/>
                        </a:spcAft>
                        <a:buNone/>
                      </a:pPr>
                      <a:r>
                        <a:rPr lang="en-US" sz="2400" b="1" dirty="0">
                          <a:solidFill>
                            <a:srgbClr val="FFFFFF"/>
                          </a:solidFill>
                          <a:latin typeface="Garamond"/>
                          <a:ea typeface="Garamond"/>
                          <a:cs typeface="Garamond"/>
                          <a:sym typeface="Garamond"/>
                        </a:rPr>
                        <a:t>Money to be paid for compounding the</a:t>
                      </a:r>
                    </a:p>
                    <a:p>
                      <a:pPr marL="153670" marR="0" lvl="0" indent="0" algn="ctr" rtl="0">
                        <a:lnSpc>
                          <a:spcPct val="100000"/>
                        </a:lnSpc>
                        <a:spcBef>
                          <a:spcPts val="0"/>
                        </a:spcBef>
                        <a:spcAft>
                          <a:spcPts val="0"/>
                        </a:spcAft>
                        <a:buNone/>
                      </a:pPr>
                      <a:r>
                        <a:rPr lang="en-US" sz="2400" b="1" dirty="0">
                          <a:solidFill>
                            <a:srgbClr val="FFFFFF"/>
                          </a:solidFill>
                          <a:latin typeface="Garamond"/>
                          <a:ea typeface="Garamond"/>
                          <a:cs typeface="Garamond"/>
                          <a:sym typeface="Garamond"/>
                        </a:rPr>
                        <a:t>offence.</a:t>
                      </a:r>
                      <a:endParaRPr sz="24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extLst>
                  <a:ext uri="{0D108BD9-81ED-4DB2-BD59-A6C34878D82A}">
                    <a16:rowId xmlns:a16="http://schemas.microsoft.com/office/drawing/2014/main" val="10000"/>
                  </a:ext>
                </a:extLst>
              </a:tr>
              <a:tr h="613343">
                <a:tc>
                  <a:txBody>
                    <a:bodyPr/>
                    <a:lstStyle/>
                    <a:p>
                      <a:pPr marL="85090" marR="100965" lvl="0" indent="0" algn="just" rtl="0">
                        <a:lnSpc>
                          <a:spcPct val="100000"/>
                        </a:lnSpc>
                        <a:spcBef>
                          <a:spcPts val="0"/>
                        </a:spcBef>
                        <a:spcAft>
                          <a:spcPts val="0"/>
                        </a:spcAft>
                        <a:buNone/>
                      </a:pPr>
                      <a:r>
                        <a:rPr lang="en-US" sz="1800" dirty="0">
                          <a:latin typeface="Garamond"/>
                          <a:ea typeface="Garamond"/>
                          <a:cs typeface="Garamond"/>
                          <a:sym typeface="Garamond"/>
                        </a:rPr>
                        <a:t>Imprisonment under sub</a:t>
                      </a:r>
                    </a:p>
                    <a:p>
                      <a:pPr marL="85090" marR="100965" lvl="0" indent="0" algn="just" rtl="0">
                        <a:lnSpc>
                          <a:spcPct val="100000"/>
                        </a:lnSpc>
                        <a:spcBef>
                          <a:spcPts val="0"/>
                        </a:spcBef>
                        <a:spcAft>
                          <a:spcPts val="0"/>
                        </a:spcAft>
                        <a:buNone/>
                      </a:pPr>
                      <a:r>
                        <a:rPr lang="en-US" sz="1800" dirty="0">
                          <a:latin typeface="Garamond"/>
                          <a:ea typeface="Garamond"/>
                          <a:cs typeface="Garamond"/>
                          <a:sym typeface="Garamond"/>
                        </a:rPr>
                        <a:t>section (2) of section 59</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93675" lvl="0" indent="0" algn="just" rtl="0">
                        <a:lnSpc>
                          <a:spcPct val="100000"/>
                        </a:lnSpc>
                        <a:spcBef>
                          <a:spcPts val="0"/>
                        </a:spcBef>
                        <a:spcAft>
                          <a:spcPts val="0"/>
                        </a:spcAft>
                        <a:buNone/>
                      </a:pPr>
                      <a:r>
                        <a:rPr lang="en-US" sz="1800" dirty="0">
                          <a:latin typeface="Garamond"/>
                          <a:ea typeface="Garamond"/>
                          <a:cs typeface="Garamond"/>
                          <a:sym typeface="Garamond"/>
                        </a:rPr>
                        <a:t>Up to 10% of the estimated cost of the real estate project</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1"/>
                  </a:ext>
                </a:extLst>
              </a:tr>
              <a:tr h="751500">
                <a:tc>
                  <a:txBody>
                    <a:bodyPr/>
                    <a:lstStyle/>
                    <a:p>
                      <a:pPr marL="85090" marR="354965" lvl="0" indent="0" algn="just" rtl="0">
                        <a:lnSpc>
                          <a:spcPct val="100000"/>
                        </a:lnSpc>
                        <a:spcBef>
                          <a:spcPts val="0"/>
                        </a:spcBef>
                        <a:spcAft>
                          <a:spcPts val="0"/>
                        </a:spcAft>
                        <a:buNone/>
                      </a:pPr>
                      <a:r>
                        <a:rPr lang="en-US" sz="1800" dirty="0">
                          <a:latin typeface="Garamond"/>
                          <a:ea typeface="Garamond"/>
                          <a:cs typeface="Garamond"/>
                          <a:sym typeface="Garamond"/>
                        </a:rPr>
                        <a:t>Imprisonment under section 64</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00"/>
                        </a:lnSpc>
                        <a:spcBef>
                          <a:spcPts val="0"/>
                        </a:spcBef>
                        <a:spcAft>
                          <a:spcPts val="0"/>
                        </a:spcAft>
                        <a:buNone/>
                      </a:pPr>
                      <a:r>
                        <a:rPr lang="en-US" sz="1800" dirty="0">
                          <a:latin typeface="Garamond"/>
                          <a:ea typeface="Garamond"/>
                          <a:cs typeface="Garamond"/>
                          <a:sym typeface="Garamond"/>
                        </a:rPr>
                        <a:t>Up to 10% of the estimated cost of the real estate project</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2"/>
                  </a:ext>
                </a:extLst>
              </a:tr>
              <a:tr h="766000">
                <a:tc>
                  <a:txBody>
                    <a:bodyPr/>
                    <a:lstStyle/>
                    <a:p>
                      <a:pPr marL="85090" marR="124460" lvl="0" indent="0" algn="just" rtl="0">
                        <a:lnSpc>
                          <a:spcPct val="100000"/>
                        </a:lnSpc>
                        <a:spcBef>
                          <a:spcPts val="0"/>
                        </a:spcBef>
                        <a:spcAft>
                          <a:spcPts val="0"/>
                        </a:spcAft>
                        <a:buNone/>
                      </a:pPr>
                      <a:r>
                        <a:rPr lang="en-US" sz="1800" dirty="0">
                          <a:latin typeface="Garamond"/>
                          <a:ea typeface="Garamond"/>
                          <a:cs typeface="Garamond"/>
                          <a:sym typeface="Garamond"/>
                        </a:rPr>
                        <a:t>Imprisonment under section 66</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471805" lvl="0" indent="0" algn="just" rtl="0">
                        <a:lnSpc>
                          <a:spcPct val="100000"/>
                        </a:lnSpc>
                        <a:spcBef>
                          <a:spcPts val="0"/>
                        </a:spcBef>
                        <a:spcAft>
                          <a:spcPts val="0"/>
                        </a:spcAft>
                        <a:buNone/>
                      </a:pPr>
                      <a:r>
                        <a:rPr lang="en-US" sz="1800" dirty="0" err="1">
                          <a:latin typeface="Garamond"/>
                          <a:ea typeface="Garamond"/>
                          <a:cs typeface="Garamond"/>
                          <a:sym typeface="Garamond"/>
                        </a:rPr>
                        <a:t>upto</a:t>
                      </a:r>
                      <a:r>
                        <a:rPr lang="en-US" sz="1800" dirty="0">
                          <a:latin typeface="Garamond"/>
                          <a:ea typeface="Garamond"/>
                          <a:cs typeface="Garamond"/>
                          <a:sym typeface="Garamond"/>
                        </a:rPr>
                        <a:t> 10% of the estimated cost of the plot, apartment or building, as the case may be, of the real estate project, for which the sale or purchase has been facilitated.</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3"/>
                  </a:ext>
                </a:extLst>
              </a:tr>
              <a:tr h="766000">
                <a:tc>
                  <a:txBody>
                    <a:bodyPr/>
                    <a:lstStyle/>
                    <a:p>
                      <a:pPr marL="85090" marR="124460" lvl="0" indent="0" algn="just" rtl="0">
                        <a:lnSpc>
                          <a:spcPct val="100099"/>
                        </a:lnSpc>
                        <a:spcBef>
                          <a:spcPts val="0"/>
                        </a:spcBef>
                        <a:spcAft>
                          <a:spcPts val="0"/>
                        </a:spcAft>
                        <a:buNone/>
                      </a:pPr>
                      <a:r>
                        <a:rPr lang="en-US" sz="1800" dirty="0">
                          <a:latin typeface="Garamond"/>
                          <a:ea typeface="Garamond"/>
                          <a:cs typeface="Garamond"/>
                          <a:sym typeface="Garamond"/>
                        </a:rPr>
                        <a:t>Imprisonment under section 68</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99"/>
                        </a:lnSpc>
                        <a:spcBef>
                          <a:spcPts val="0"/>
                        </a:spcBef>
                        <a:spcAft>
                          <a:spcPts val="0"/>
                        </a:spcAft>
                        <a:buNone/>
                      </a:pPr>
                      <a:r>
                        <a:rPr lang="en-US" sz="1800" dirty="0" err="1">
                          <a:latin typeface="Garamond"/>
                          <a:ea typeface="Garamond"/>
                          <a:cs typeface="Garamond"/>
                          <a:sym typeface="Garamond"/>
                        </a:rPr>
                        <a:t>upto</a:t>
                      </a:r>
                      <a:r>
                        <a:rPr lang="en-US" sz="1800" dirty="0">
                          <a:latin typeface="Garamond"/>
                          <a:ea typeface="Garamond"/>
                          <a:cs typeface="Garamond"/>
                          <a:sym typeface="Garamond"/>
                        </a:rPr>
                        <a:t> 10% of the estimated cost of the plot,</a:t>
                      </a:r>
                    </a:p>
                    <a:p>
                      <a:pPr marL="85090" marR="471805" lvl="0" indent="0" algn="just" rtl="0">
                        <a:lnSpc>
                          <a:spcPct val="100099"/>
                        </a:lnSpc>
                        <a:spcBef>
                          <a:spcPts val="0"/>
                        </a:spcBef>
                        <a:spcAft>
                          <a:spcPts val="0"/>
                        </a:spcAft>
                        <a:buNone/>
                      </a:pPr>
                      <a:r>
                        <a:rPr lang="en-US" sz="1800" dirty="0">
                          <a:latin typeface="Garamond"/>
                          <a:ea typeface="Garamond"/>
                          <a:cs typeface="Garamond"/>
                          <a:sym typeface="Garamond"/>
                        </a:rPr>
                        <a:t>apartment or building, as the case may be:</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6345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0"/>
          <p:cNvSpPr txBox="1"/>
          <p:nvPr/>
        </p:nvSpPr>
        <p:spPr>
          <a:xfrm>
            <a:off x="1161288" y="530352"/>
            <a:ext cx="10579608" cy="58169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UNIFORM AGREEMENT FOR SALE </a:t>
            </a:r>
            <a:endParaRPr/>
          </a:p>
          <a:p>
            <a:pPr marL="0" marR="0" lvl="0" indent="0" algn="ctr" rtl="0">
              <a:spcBef>
                <a:spcPts val="0"/>
              </a:spcBef>
              <a:spcAft>
                <a:spcPts val="0"/>
              </a:spcAft>
              <a:buNone/>
            </a:pPr>
            <a:endParaRPr sz="2400">
              <a:solidFill>
                <a:schemeClr val="dk1"/>
              </a:solidFill>
              <a:latin typeface="Garamond"/>
              <a:ea typeface="Garamond"/>
              <a:cs typeface="Garamond"/>
              <a:sym typeface="Garamond"/>
            </a:endParaRPr>
          </a:p>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Supreme Court has directed Union Govt to prescribe Uniform Agreement and uniform RERA Rules across India as per RERA</a:t>
            </a:r>
            <a:r>
              <a:rPr lang="en-US" sz="2800" b="1">
                <a:solidFill>
                  <a:schemeClr val="dk1"/>
                </a:solidFill>
                <a:latin typeface="Garamond"/>
                <a:ea typeface="Garamond"/>
                <a:cs typeface="Garamond"/>
                <a:sym typeface="Garamond"/>
              </a:rPr>
              <a:t>.</a:t>
            </a:r>
            <a:endParaRPr/>
          </a:p>
          <a:p>
            <a:pPr marL="0" marR="0" lvl="0" indent="0" algn="ctr" rtl="0">
              <a:spcBef>
                <a:spcPts val="0"/>
              </a:spcBef>
              <a:spcAft>
                <a:spcPts val="0"/>
              </a:spcAft>
              <a:buNone/>
            </a:pPr>
            <a:endParaRPr sz="2800" b="1">
              <a:solidFill>
                <a:schemeClr val="dk1"/>
              </a:solidFill>
              <a:latin typeface="Garamond"/>
              <a:ea typeface="Garamond"/>
              <a:cs typeface="Garamond"/>
              <a:sym typeface="Garamond"/>
            </a:endParaRPr>
          </a:p>
          <a:p>
            <a:pPr marL="0" marR="0" lvl="0" indent="0" algn="just" rtl="0">
              <a:spcBef>
                <a:spcPts val="0"/>
              </a:spcBef>
              <a:spcAft>
                <a:spcPts val="0"/>
              </a:spcAft>
              <a:buNone/>
            </a:pPr>
            <a:r>
              <a:rPr lang="en-US" sz="2000">
                <a:solidFill>
                  <a:schemeClr val="dk1"/>
                </a:solidFill>
                <a:latin typeface="Garamond"/>
                <a:ea typeface="Garamond"/>
                <a:cs typeface="Garamond"/>
                <a:sym typeface="Garamond"/>
              </a:rPr>
              <a:t>Hearing a PIL by Ashwini Upadhyay  Hon’ble SC has directed  that based upon the responses from state Govts, the Central Government along with the amicus curiae would prepare a model agreement for sale containing – </a:t>
            </a:r>
            <a:endParaRPr sz="2000">
              <a:solidFill>
                <a:schemeClr val="dk1"/>
              </a:solidFill>
              <a:latin typeface="Garamond"/>
              <a:ea typeface="Garamond"/>
              <a:cs typeface="Garamond"/>
              <a:sym typeface="Garamond"/>
            </a:endParaRPr>
          </a:p>
          <a:p>
            <a:pPr marL="457200" marR="0" lvl="0" indent="-457200" algn="just" rtl="0">
              <a:spcBef>
                <a:spcPts val="0"/>
              </a:spcBef>
              <a:spcAft>
                <a:spcPts val="0"/>
              </a:spcAft>
              <a:buClr>
                <a:schemeClr val="dk1"/>
              </a:buClr>
              <a:buSzPts val="2000"/>
              <a:buFont typeface="Calibri"/>
              <a:buAutoNum type="arabicPeriod"/>
            </a:pPr>
            <a:r>
              <a:rPr lang="en-US" sz="2000" b="1" u="sng">
                <a:solidFill>
                  <a:schemeClr val="dk1"/>
                </a:solidFill>
                <a:latin typeface="Garamond"/>
                <a:ea typeface="Garamond"/>
                <a:cs typeface="Garamond"/>
                <a:sym typeface="Garamond"/>
              </a:rPr>
              <a:t>Part A: 'Core' clauses</a:t>
            </a:r>
            <a:r>
              <a:rPr lang="en-US" sz="2000">
                <a:solidFill>
                  <a:schemeClr val="dk1"/>
                </a:solidFill>
                <a:latin typeface="Garamond"/>
                <a:ea typeface="Garamond"/>
                <a:cs typeface="Garamond"/>
                <a:sym typeface="Garamond"/>
              </a:rPr>
              <a:t> in consonance with the mandatory provisions of the Real Estate (Regulation and Development) Act 2016, for the protection of the home buyers. These clauses cannot be altered by any State/UT and must necessarily be a part of every agreement for sale."</a:t>
            </a:r>
            <a:endParaRPr sz="2000">
              <a:solidFill>
                <a:schemeClr val="dk1"/>
              </a:solidFill>
              <a:latin typeface="Garamond"/>
              <a:ea typeface="Garamond"/>
              <a:cs typeface="Garamond"/>
              <a:sym typeface="Garamond"/>
            </a:endParaRPr>
          </a:p>
          <a:p>
            <a:pPr marL="457200" marR="0" lvl="0" indent="-457200" algn="just" rtl="0">
              <a:spcBef>
                <a:spcPts val="0"/>
              </a:spcBef>
              <a:spcAft>
                <a:spcPts val="0"/>
              </a:spcAft>
              <a:buClr>
                <a:schemeClr val="dk1"/>
              </a:buClr>
              <a:buSzPts val="2000"/>
              <a:buFont typeface="Calibri"/>
              <a:buAutoNum type="arabicPeriod"/>
            </a:pPr>
            <a:r>
              <a:rPr lang="en-US" sz="2000" b="1" u="sng">
                <a:solidFill>
                  <a:schemeClr val="dk1"/>
                </a:solidFill>
                <a:latin typeface="Garamond"/>
                <a:ea typeface="Garamond"/>
                <a:cs typeface="Garamond"/>
                <a:sym typeface="Garamond"/>
              </a:rPr>
              <a:t>Part B: Additional clauses</a:t>
            </a:r>
            <a:r>
              <a:rPr lang="en-US" sz="2000">
                <a:solidFill>
                  <a:schemeClr val="dk1"/>
                </a:solidFill>
                <a:latin typeface="Garamond"/>
                <a:ea typeface="Garamond"/>
                <a:cs typeface="Garamond"/>
                <a:sym typeface="Garamond"/>
              </a:rPr>
              <a:t> based on individual needs and exigencies of each State/UT as permissible within the scheme of the 2016 Act. However, these clauses must not be contrary to or dilute in any manner the clauses in Part 'A'," it said.</a:t>
            </a:r>
            <a:endParaRPr sz="2000">
              <a:solidFill>
                <a:schemeClr val="dk1"/>
              </a:solidFill>
              <a:latin typeface="Garamond"/>
              <a:ea typeface="Garamond"/>
              <a:cs typeface="Garamond"/>
              <a:sym typeface="Garamond"/>
            </a:endParaRPr>
          </a:p>
          <a:p>
            <a:pPr marL="0" marR="0" lvl="0" indent="0" algn="just" rtl="0">
              <a:spcBef>
                <a:spcPts val="0"/>
              </a:spcBef>
              <a:spcAft>
                <a:spcPts val="0"/>
              </a:spcAft>
              <a:buNone/>
            </a:pPr>
            <a:r>
              <a:rPr lang="en-US" sz="2000" b="1" u="sng">
                <a:solidFill>
                  <a:schemeClr val="dk1"/>
                </a:solidFill>
                <a:latin typeface="Garamond"/>
                <a:ea typeface="Garamond"/>
                <a:cs typeface="Garamond"/>
                <a:sym typeface="Garamond"/>
              </a:rPr>
              <a:t>Held:</a:t>
            </a:r>
            <a:r>
              <a:rPr lang="en-US" sz="2000">
                <a:solidFill>
                  <a:schemeClr val="dk1"/>
                </a:solidFill>
                <a:latin typeface="Garamond"/>
                <a:ea typeface="Garamond"/>
                <a:cs typeface="Garamond"/>
                <a:sym typeface="Garamond"/>
              </a:rPr>
              <a:t> The bench noted that after considering the response from 11 states on the model agreement for sale, union govt would submit the same for consideration and for its approval. "The states/UTs shall then incorporate the same in the agreement for sale.</a:t>
            </a:r>
            <a:r>
              <a:rPr lang="en-US" sz="2400">
                <a:solidFill>
                  <a:schemeClr val="dk1"/>
                </a:solidFill>
                <a:latin typeface="Garamond"/>
                <a:ea typeface="Garamond"/>
                <a:cs typeface="Garamond"/>
                <a:sym typeface="Garamond"/>
              </a:rPr>
              <a:t> </a:t>
            </a:r>
            <a:endParaRPr sz="2400">
              <a:solidFill>
                <a:schemeClr val="dk1"/>
              </a:solidFill>
              <a:latin typeface="Garamond"/>
              <a:ea typeface="Garamond"/>
              <a:cs typeface="Garamond"/>
              <a:sym typeface="Garamon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1950-1E0A-A951-FA4A-BB55641E224E}"/>
              </a:ext>
            </a:extLst>
          </p:cNvPr>
          <p:cNvSpPr>
            <a:spLocks noGrp="1"/>
          </p:cNvSpPr>
          <p:nvPr>
            <p:ph type="title"/>
          </p:nvPr>
        </p:nvSpPr>
        <p:spPr>
          <a:xfrm>
            <a:off x="1371600" y="685799"/>
            <a:ext cx="9486900" cy="1371600"/>
          </a:xfrm>
        </p:spPr>
        <p:txBody>
          <a:bodyPr>
            <a:normAutofit fontScale="90000"/>
          </a:bodyPr>
          <a:lstStyle/>
          <a:p>
            <a:pPr algn="ctr"/>
            <a:r>
              <a:rPr lang="en-US" dirty="0"/>
              <a:t> </a:t>
            </a:r>
            <a:br>
              <a:rPr lang="en-US" dirty="0"/>
            </a:br>
            <a:r>
              <a:rPr lang="en-US" dirty="0"/>
              <a:t> </a:t>
            </a:r>
            <a:br>
              <a:rPr lang="en-US" dirty="0"/>
            </a:br>
            <a:r>
              <a:rPr lang="en-US" dirty="0"/>
              <a:t/>
            </a:r>
            <a:br>
              <a:rPr lang="en-US" dirty="0"/>
            </a:br>
            <a:r>
              <a:rPr lang="en-US" sz="2000" b="1" dirty="0">
                <a:latin typeface="Garamond" panose="02020404030301010803" pitchFamily="18" charset="0"/>
              </a:rPr>
              <a:t>SUPREME COURT OF INDIA</a:t>
            </a:r>
            <a:br>
              <a:rPr lang="en-US" sz="2000" b="1" dirty="0">
                <a:latin typeface="Garamond" panose="02020404030301010803" pitchFamily="18" charset="0"/>
              </a:rPr>
            </a:br>
            <a:r>
              <a:rPr lang="en-US" sz="2000" dirty="0">
                <a:latin typeface="Garamond" panose="02020404030301010803" pitchFamily="18" charset="0"/>
              </a:rPr>
              <a:t>Civil Appeal Nos. 3642-3646/2018 in judgment dated </a:t>
            </a:r>
            <a:r>
              <a:rPr lang="en-US" sz="2000" b="1" dirty="0">
                <a:solidFill>
                  <a:srgbClr val="0000FF"/>
                </a:solidFill>
                <a:latin typeface="Garamond" panose="02020404030301010803" pitchFamily="18" charset="0"/>
              </a:rPr>
              <a:t>29.08.2024</a:t>
            </a:r>
            <a:br>
              <a:rPr lang="en-US" sz="2000" b="1" dirty="0">
                <a:solidFill>
                  <a:srgbClr val="0000FF"/>
                </a:solidFill>
                <a:latin typeface="Garamond" panose="02020404030301010803" pitchFamily="18" charset="0"/>
              </a:rPr>
            </a:br>
            <a:r>
              <a:rPr lang="en-US" sz="2000" dirty="0">
                <a:latin typeface="Garamond" panose="02020404030301010803" pitchFamily="18" charset="0"/>
              </a:rPr>
              <a:t>AKSHAY &amp; ANR. </a:t>
            </a:r>
            <a:br>
              <a:rPr lang="en-US" sz="2000" dirty="0">
                <a:latin typeface="Garamond" panose="02020404030301010803" pitchFamily="18" charset="0"/>
              </a:rPr>
            </a:br>
            <a:r>
              <a:rPr lang="en-US" sz="1300" dirty="0">
                <a:latin typeface="Garamond" panose="02020404030301010803" pitchFamily="18" charset="0"/>
              </a:rPr>
              <a:t>VERSUS</a:t>
            </a:r>
            <a:r>
              <a:rPr lang="en-US" sz="2000" dirty="0">
                <a:latin typeface="Garamond" panose="02020404030301010803" pitchFamily="18" charset="0"/>
              </a:rPr>
              <a:t/>
            </a:r>
            <a:br>
              <a:rPr lang="en-US" sz="2000" dirty="0">
                <a:latin typeface="Garamond" panose="02020404030301010803" pitchFamily="18" charset="0"/>
              </a:rPr>
            </a:br>
            <a:r>
              <a:rPr lang="en-US" sz="2000" dirty="0">
                <a:latin typeface="Garamond" panose="02020404030301010803" pitchFamily="18" charset="0"/>
              </a:rPr>
              <a:t>ADITYA &amp; ORS</a:t>
            </a:r>
            <a:r>
              <a:rPr lang="en-US" sz="2000" b="1" dirty="0">
                <a:latin typeface="Garamond" panose="02020404030301010803" pitchFamily="18" charset="0"/>
              </a:rPr>
              <a:t>. </a:t>
            </a:r>
            <a:endParaRPr lang="en-IN" b="1" dirty="0">
              <a:latin typeface="Garamond" panose="02020404030301010803" pitchFamily="18" charset="0"/>
            </a:endParaRPr>
          </a:p>
        </p:txBody>
      </p:sp>
      <p:sp>
        <p:nvSpPr>
          <p:cNvPr id="3" name="Text Placeholder 2">
            <a:extLst>
              <a:ext uri="{FF2B5EF4-FFF2-40B4-BE49-F238E27FC236}">
                <a16:creationId xmlns:a16="http://schemas.microsoft.com/office/drawing/2014/main" id="{78F49CD9-4B95-4067-2B11-1C339BE7ACFA}"/>
              </a:ext>
            </a:extLst>
          </p:cNvPr>
          <p:cNvSpPr>
            <a:spLocks noGrp="1"/>
          </p:cNvSpPr>
          <p:nvPr>
            <p:ph type="body" idx="1"/>
          </p:nvPr>
        </p:nvSpPr>
        <p:spPr>
          <a:xfrm>
            <a:off x="1371599" y="2057399"/>
            <a:ext cx="9486901" cy="3918098"/>
          </a:xfrm>
        </p:spPr>
        <p:txBody>
          <a:bodyPr>
            <a:normAutofit fontScale="77500" lnSpcReduction="20000"/>
          </a:bodyPr>
          <a:lstStyle/>
          <a:p>
            <a:pPr algn="just"/>
            <a:r>
              <a:rPr lang="en-US" dirty="0">
                <a:latin typeface="Garamond" panose="02020404030301010803" pitchFamily="18" charset="0"/>
              </a:rPr>
              <a:t>Appeals filed by landowners, Akshay &amp; </a:t>
            </a:r>
            <a:r>
              <a:rPr lang="en-US" dirty="0" err="1">
                <a:latin typeface="Garamond" panose="02020404030301010803" pitchFamily="18" charset="0"/>
              </a:rPr>
              <a:t>Anr</a:t>
            </a:r>
            <a:r>
              <a:rPr lang="en-US" dirty="0">
                <a:latin typeface="Garamond" panose="02020404030301010803" pitchFamily="18" charset="0"/>
              </a:rPr>
              <a:t>. against orders of National Consumer Disputes Redressal Commission (NCDRC) and Maharashtra State Consumer Disputes Redressal Commission (State Commission) were dismissed. Landowners who had entered into a joint venture agreement (JVA) with the developer M/s. </a:t>
            </a:r>
            <a:r>
              <a:rPr lang="en-US" dirty="0" err="1">
                <a:latin typeface="Garamond" panose="02020404030301010803" pitchFamily="18" charset="0"/>
              </a:rPr>
              <a:t>Glandstone</a:t>
            </a:r>
            <a:r>
              <a:rPr lang="en-US" dirty="0">
                <a:latin typeface="Garamond" panose="02020404030301010803" pitchFamily="18" charset="0"/>
              </a:rPr>
              <a:t> Mahaveer Infrastructure Pvt. Ltd., contested liability for delays and non-performance in constructing and delivering apartments to the consumer allottees basis the revocation of POA.</a:t>
            </a:r>
          </a:p>
          <a:p>
            <a:pPr algn="just"/>
            <a:r>
              <a:rPr lang="en-US" dirty="0">
                <a:latin typeface="Garamond" panose="02020404030301010803" pitchFamily="18" charset="0"/>
              </a:rPr>
              <a:t>Upheld that landowners were liable under JVA and the irrevocable power of attorney executed with Respondent No. 2. Despite a subsequent revocation notice by the appellants, it was deemed ineffective as it came after agreements had been made with the consumer allottees</a:t>
            </a:r>
          </a:p>
          <a:p>
            <a:pPr algn="just"/>
            <a:r>
              <a:rPr lang="en-US" dirty="0">
                <a:latin typeface="Garamond" panose="02020404030301010803" pitchFamily="18" charset="0"/>
              </a:rPr>
              <a:t>Both NCDRC and Supreme Court found the landowners and promoter jointly responsible for fulfilling the terms of the agreements, which included completing the construction and delivering possession to the complainants. </a:t>
            </a:r>
            <a:r>
              <a:rPr lang="en-US" b="1" dirty="0">
                <a:solidFill>
                  <a:srgbClr val="00B050"/>
                </a:solidFill>
                <a:latin typeface="Garamond" panose="02020404030301010803" pitchFamily="18" charset="0"/>
              </a:rPr>
              <a:t>The judgment reaffirms that landowners cannot evade consumer obligations by revoking powers of attorney after commitments have been made to buyers under a valid agreement.</a:t>
            </a:r>
          </a:p>
          <a:p>
            <a:pPr marL="148590" indent="0">
              <a:buNone/>
            </a:pPr>
            <a:endParaRPr lang="en-IN" dirty="0"/>
          </a:p>
        </p:txBody>
      </p:sp>
    </p:spTree>
    <p:extLst>
      <p:ext uri="{BB962C8B-B14F-4D97-AF65-F5344CB8AC3E}">
        <p14:creationId xmlns:p14="http://schemas.microsoft.com/office/powerpoint/2010/main" val="2308603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B394-2426-9F39-014D-CEAA7081482D}"/>
              </a:ext>
            </a:extLst>
          </p:cNvPr>
          <p:cNvSpPr>
            <a:spLocks noGrp="1"/>
          </p:cNvSpPr>
          <p:nvPr>
            <p:ph type="title"/>
          </p:nvPr>
        </p:nvSpPr>
        <p:spPr>
          <a:xfrm>
            <a:off x="1371600" y="355600"/>
            <a:ext cx="9486900" cy="1371600"/>
          </a:xfrm>
        </p:spPr>
        <p:txBody>
          <a:bodyPr>
            <a:noAutofit/>
          </a:bodyPr>
          <a:lstStyle/>
          <a:p>
            <a:pPr algn="ctr"/>
            <a:r>
              <a:rPr lang="en-US" sz="1800" dirty="0">
                <a:latin typeface="Garamond" panose="02020404030301010803" pitchFamily="18" charset="0"/>
              </a:rPr>
              <a:t>CIVIL APPEAL NO(S). 6745 6749 OF 2021</a:t>
            </a:r>
            <a:br>
              <a:rPr lang="en-US" sz="1800" dirty="0">
                <a:latin typeface="Garamond" panose="02020404030301010803" pitchFamily="18" charset="0"/>
              </a:rPr>
            </a:br>
            <a:r>
              <a:rPr lang="en-US" sz="1800" dirty="0">
                <a:latin typeface="Garamond" panose="02020404030301010803" pitchFamily="18" charset="0"/>
              </a:rPr>
              <a:t>(Arising out of SLP(Civil) No(s). 37113715 OF 2021)</a:t>
            </a:r>
            <a:br>
              <a:rPr lang="en-US" sz="1800" dirty="0">
                <a:latin typeface="Garamond" panose="02020404030301010803" pitchFamily="18" charset="0"/>
              </a:rPr>
            </a:br>
            <a:r>
              <a:rPr lang="en-US" sz="1800" dirty="0">
                <a:latin typeface="Garamond" panose="02020404030301010803" pitchFamily="18" charset="0"/>
              </a:rPr>
              <a:t>M/s. NEWTECH PROMOTERS AND</a:t>
            </a:r>
            <a:br>
              <a:rPr lang="en-US" sz="1800" dirty="0">
                <a:latin typeface="Garamond" panose="02020404030301010803" pitchFamily="18" charset="0"/>
              </a:rPr>
            </a:br>
            <a:r>
              <a:rPr lang="en-US" sz="1800" dirty="0">
                <a:latin typeface="Garamond" panose="02020404030301010803" pitchFamily="18" charset="0"/>
              </a:rPr>
              <a:t>DEVELOPERS PVT. LTD. V/s. STATE OF UP &amp; ORS. ETC. </a:t>
            </a:r>
            <a:endParaRPr lang="en-IN" sz="1800" dirty="0">
              <a:latin typeface="Garamond" panose="02020404030301010803" pitchFamily="18" charset="0"/>
            </a:endParaRPr>
          </a:p>
        </p:txBody>
      </p:sp>
      <p:sp>
        <p:nvSpPr>
          <p:cNvPr id="3" name="Text Placeholder 2">
            <a:extLst>
              <a:ext uri="{FF2B5EF4-FFF2-40B4-BE49-F238E27FC236}">
                <a16:creationId xmlns:a16="http://schemas.microsoft.com/office/drawing/2014/main" id="{DDE2666F-C8D8-D33E-95F6-647491549B0A}"/>
              </a:ext>
            </a:extLst>
          </p:cNvPr>
          <p:cNvSpPr>
            <a:spLocks noGrp="1"/>
          </p:cNvSpPr>
          <p:nvPr>
            <p:ph type="body" idx="1"/>
          </p:nvPr>
        </p:nvSpPr>
        <p:spPr>
          <a:xfrm>
            <a:off x="1371599" y="1727200"/>
            <a:ext cx="9486901" cy="3918098"/>
          </a:xfrm>
        </p:spPr>
        <p:txBody>
          <a:bodyPr>
            <a:normAutofit fontScale="25000" lnSpcReduction="20000"/>
          </a:bodyPr>
          <a:lstStyle/>
          <a:p>
            <a:pPr marL="148590" indent="0" algn="just">
              <a:buNone/>
            </a:pPr>
            <a:r>
              <a:rPr lang="en-US" sz="6400" b="1" i="1" dirty="0">
                <a:latin typeface="Garamond" panose="02020404030301010803" pitchFamily="18" charset="0"/>
              </a:rPr>
              <a:t>Question 1: Whether the Act 2016 is retrospective or retroactive in its operation and what will be its legal consequence if tested on the anvil of the Constitution of India?</a:t>
            </a:r>
          </a:p>
          <a:p>
            <a:pPr marL="148590" indent="0" algn="just">
              <a:buNone/>
            </a:pPr>
            <a:r>
              <a:rPr lang="en-US" sz="6400" dirty="0">
                <a:solidFill>
                  <a:srgbClr val="0000FF"/>
                </a:solidFill>
                <a:latin typeface="Garamond" panose="02020404030301010803" pitchFamily="18" charset="0"/>
              </a:rPr>
              <a:t>Answer: RERA operates retroactively, not retrospectively. This means that RERA applies to projects that were ongoing at the time the Act came into effect, regardless of when the project agreements were executed. The Court justified this approach as constitutional, emphasizing that RERA is intended to protect consumer rights without invalidating prior agreements.</a:t>
            </a:r>
          </a:p>
          <a:p>
            <a:pPr marL="148590" indent="0" algn="just">
              <a:buNone/>
            </a:pPr>
            <a:r>
              <a:rPr lang="en-US" sz="6400" b="1" i="1" dirty="0">
                <a:latin typeface="Garamond" panose="02020404030301010803" pitchFamily="18" charset="0"/>
              </a:rPr>
              <a:t>Question 2: Whether the authority has jurisdiction to direct return/refund of the amount to the allottee under Sections 12, 14, 18 and 19 the Act or the jurisdiction exclusively lies with the adjudicating officer under Section 71 of the Act?</a:t>
            </a:r>
          </a:p>
          <a:p>
            <a:pPr marL="148590" indent="0" algn="just">
              <a:buNone/>
            </a:pPr>
            <a:r>
              <a:rPr lang="en-US" sz="6400" dirty="0">
                <a:solidFill>
                  <a:srgbClr val="0000FF"/>
                </a:solidFill>
                <a:latin typeface="Garamond" panose="02020404030301010803" pitchFamily="18" charset="0"/>
              </a:rPr>
              <a:t>Answer: Held that from the scheme of the Act of which a detailed reference has been made and taking note of power of adjudication delineated with the regulatory authority and adjudicating officer, what finally culls ‘refund’, ‘interest’, ‘penalty’ and ‘compensation’, a conjoint reading of Sections 18 and 19 clearly manifests that when it comes to refund of the amount, and interest on the refund amount, or directing payment of interest for delayed delivery of possession, or penalty and interest thereon, it is the regulatory authority which has the power to examine and determine the outcome of a complaint. At the same time, when it comes to a question of seeking the relief of adjudging compensation and interest thereon under Sections 12, 14, 18 and 19, the adjudicating officer exclusively has the power to determine, keeping in view the collective reading of Section 71 read with Section 72 of the Act. If the adjudication under Sections 12, 14, 18 and 19 other than compensation as envisaged, if extended to the adjudicating officer as prayed that, in our view, may intend to expand the ambit and scope of the powers and functions of the adjudicating officer under Section 71 and that would be against the mandate of the Act 2016.</a:t>
            </a:r>
            <a:endParaRPr lang="en-US" sz="6400" dirty="0">
              <a:latin typeface="Garamond" panose="02020404030301010803" pitchFamily="18" charset="0"/>
            </a:endParaRPr>
          </a:p>
          <a:p>
            <a:pPr marL="148590" indent="0" algn="just">
              <a:buNone/>
            </a:pPr>
            <a:r>
              <a:rPr lang="en-US" dirty="0">
                <a:latin typeface="Garamond" panose="02020404030301010803" pitchFamily="18" charset="0"/>
              </a:rPr>
              <a:t/>
            </a:r>
            <a:br>
              <a:rPr lang="en-US"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688330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90E838-2853-1AAC-85AD-AEF43A6FD5B7}"/>
              </a:ext>
            </a:extLst>
          </p:cNvPr>
          <p:cNvSpPr>
            <a:spLocks noGrp="1"/>
          </p:cNvSpPr>
          <p:nvPr>
            <p:ph type="body" idx="1"/>
          </p:nvPr>
        </p:nvSpPr>
        <p:spPr>
          <a:xfrm>
            <a:off x="1424939" y="829162"/>
            <a:ext cx="9486901" cy="5393837"/>
          </a:xfrm>
        </p:spPr>
        <p:txBody>
          <a:bodyPr>
            <a:normAutofit fontScale="70000" lnSpcReduction="20000"/>
          </a:bodyPr>
          <a:lstStyle/>
          <a:p>
            <a:pPr marL="148590" indent="0" algn="just">
              <a:buNone/>
            </a:pPr>
            <a:r>
              <a:rPr lang="en-US" sz="2600" b="1" i="1" dirty="0">
                <a:latin typeface="Garamond" panose="02020404030301010803" pitchFamily="18" charset="0"/>
              </a:rPr>
              <a:t>Question 3: Whether Section 81 of the Act authorizes the authority to delegate its powers to a single member of the authority to hear complaints instituted under Section 31 of the Act?</a:t>
            </a:r>
          </a:p>
          <a:p>
            <a:pPr marL="148590" indent="0" algn="just">
              <a:buNone/>
            </a:pPr>
            <a:r>
              <a:rPr lang="en-US" sz="2600" dirty="0">
                <a:solidFill>
                  <a:srgbClr val="0000FF"/>
                </a:solidFill>
                <a:latin typeface="Garamond" panose="02020404030301010803" pitchFamily="18" charset="0"/>
              </a:rPr>
              <a:t>Answer: Held that in view of the remedial mechanism provided under the scheme of the Act 2016, in our considered view, the power of delegation under Section 81 of the Act by the authority to one of its member not only well defined but expressly permissible and that cannot be said to be dehors the mandate of law.</a:t>
            </a:r>
          </a:p>
          <a:p>
            <a:pPr marL="148590" indent="0" algn="just">
              <a:buNone/>
            </a:pPr>
            <a:r>
              <a:rPr lang="en-US" sz="2600" b="1" i="1" dirty="0">
                <a:latin typeface="Garamond" panose="02020404030301010803" pitchFamily="18" charset="0"/>
              </a:rPr>
              <a:t>Question 4. Whether the condition of pre-deposit under proviso to Section 43(5) of the Act for entertaining substantive right of appeal is sustainable in law?</a:t>
            </a:r>
          </a:p>
          <a:p>
            <a:pPr marL="148590" indent="0" algn="just">
              <a:buNone/>
            </a:pPr>
            <a:r>
              <a:rPr lang="en-US" sz="2600" dirty="0">
                <a:solidFill>
                  <a:srgbClr val="0000FF"/>
                </a:solidFill>
                <a:latin typeface="Garamond" panose="02020404030301010803" pitchFamily="18" charset="0"/>
              </a:rPr>
              <a:t>Answer: The obligation cast upon the promoter of </a:t>
            </a:r>
            <a:r>
              <a:rPr lang="en-US" sz="2600" dirty="0" err="1">
                <a:solidFill>
                  <a:srgbClr val="0000FF"/>
                </a:solidFill>
                <a:latin typeface="Garamond" panose="02020404030301010803" pitchFamily="18" charset="0"/>
              </a:rPr>
              <a:t>predeposit</a:t>
            </a:r>
            <a:r>
              <a:rPr lang="en-US" sz="2600" dirty="0">
                <a:solidFill>
                  <a:srgbClr val="0000FF"/>
                </a:solidFill>
                <a:latin typeface="Garamond" panose="02020404030301010803" pitchFamily="18" charset="0"/>
              </a:rPr>
              <a:t> under Section 43(5) of the Act, being a class in itself, and the promoters who are in receipt of money which is being claimed by the home buyers/allottees for refund and determined in the first place by the competent authority, if legislature in its wisdom intended to ensure that money once determined by the authority be saved if appeal is to be preferred at the instance of the promoter after due compliance of </a:t>
            </a:r>
            <a:r>
              <a:rPr lang="en-US" sz="2600" dirty="0" err="1">
                <a:solidFill>
                  <a:srgbClr val="0000FF"/>
                </a:solidFill>
                <a:latin typeface="Garamond" panose="02020404030301010803" pitchFamily="18" charset="0"/>
              </a:rPr>
              <a:t>predeposit</a:t>
            </a:r>
            <a:r>
              <a:rPr lang="en-US" sz="2600" dirty="0">
                <a:solidFill>
                  <a:srgbClr val="0000FF"/>
                </a:solidFill>
                <a:latin typeface="Garamond" panose="02020404030301010803" pitchFamily="18" charset="0"/>
              </a:rPr>
              <a:t> as envisaged under Section 43(5) of the Act, in no circumstance can be said to be onerous as prayed for or in violation of Articles 14 or 19(1)(g) of the Constitution of India.</a:t>
            </a:r>
          </a:p>
          <a:p>
            <a:pPr marL="148590" indent="0" algn="just">
              <a:buNone/>
            </a:pPr>
            <a:r>
              <a:rPr lang="en-US" sz="2600" b="1" i="1" dirty="0">
                <a:latin typeface="Garamond" panose="02020404030301010803" pitchFamily="18" charset="0"/>
              </a:rPr>
              <a:t>Question 5. Whether the authority has power to issue recovery certificate for recovery of the principal amount under Section 40(1) of the Act?</a:t>
            </a:r>
          </a:p>
          <a:p>
            <a:pPr marL="148590" indent="0" algn="just">
              <a:buNone/>
            </a:pPr>
            <a:r>
              <a:rPr lang="en-US" sz="2600" dirty="0">
                <a:solidFill>
                  <a:srgbClr val="0000FF"/>
                </a:solidFill>
                <a:latin typeface="Garamond" panose="02020404030301010803" pitchFamily="18" charset="0"/>
              </a:rPr>
              <a:t>Answer: Yes, the amount which has been determined and refundable to the allottees/home buyers either by the authority or the adjudicating officer in terms of the order is recoverable within the ambit of Section 40(1) of the Act.</a:t>
            </a:r>
          </a:p>
          <a:p>
            <a:pPr marL="148590" indent="0" algn="just">
              <a:buNone/>
            </a:pPr>
            <a:endParaRPr lang="en-IN" dirty="0">
              <a:latin typeface="Garamond" panose="02020404030301010803" pitchFamily="18" charset="0"/>
            </a:endParaRPr>
          </a:p>
          <a:p>
            <a:endParaRPr lang="en-IN" dirty="0"/>
          </a:p>
        </p:txBody>
      </p:sp>
    </p:spTree>
    <p:extLst>
      <p:ext uri="{BB962C8B-B14F-4D97-AF65-F5344CB8AC3E}">
        <p14:creationId xmlns:p14="http://schemas.microsoft.com/office/powerpoint/2010/main" val="1572528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5FA6-AFB7-1F3F-1844-CC1BB7B1ED9C}"/>
              </a:ext>
            </a:extLst>
          </p:cNvPr>
          <p:cNvSpPr>
            <a:spLocks noGrp="1"/>
          </p:cNvSpPr>
          <p:nvPr>
            <p:ph type="title"/>
          </p:nvPr>
        </p:nvSpPr>
        <p:spPr>
          <a:xfrm>
            <a:off x="1352550" y="282982"/>
            <a:ext cx="9486900" cy="1371600"/>
          </a:xfrm>
        </p:spPr>
        <p:txBody>
          <a:bodyPr>
            <a:normAutofit/>
          </a:bodyPr>
          <a:lstStyle/>
          <a:p>
            <a:pPr algn="ctr"/>
            <a:r>
              <a:rPr lang="en-IN" sz="2000" dirty="0">
                <a:solidFill>
                  <a:srgbClr val="0000FF"/>
                </a:solidFill>
                <a:latin typeface="Garamond" panose="02020404030301010803" pitchFamily="18" charset="0"/>
              </a:rPr>
              <a:t>In the High Court of Judicature at Bombay</a:t>
            </a:r>
            <a:br>
              <a:rPr lang="en-IN" sz="2000" dirty="0">
                <a:solidFill>
                  <a:srgbClr val="0000FF"/>
                </a:solidFill>
                <a:latin typeface="Garamond" panose="02020404030301010803" pitchFamily="18" charset="0"/>
              </a:rPr>
            </a:br>
            <a:r>
              <a:rPr lang="en-IN" sz="2000" b="1" dirty="0">
                <a:solidFill>
                  <a:srgbClr val="0000FF"/>
                </a:solidFill>
                <a:latin typeface="Garamond" panose="02020404030301010803" pitchFamily="18" charset="0"/>
              </a:rPr>
              <a:t>Wadhwa Group Housing Private Ltd. V/s. Mr. Vijay Choksi and SSS </a:t>
            </a:r>
            <a:r>
              <a:rPr lang="en-IN" sz="2000" b="1" dirty="0" err="1">
                <a:solidFill>
                  <a:srgbClr val="0000FF"/>
                </a:solidFill>
                <a:latin typeface="Garamond" panose="02020404030301010803" pitchFamily="18" charset="0"/>
              </a:rPr>
              <a:t>Escatics</a:t>
            </a:r>
            <a:r>
              <a:rPr lang="en-IN" sz="2000" b="1" dirty="0">
                <a:solidFill>
                  <a:srgbClr val="0000FF"/>
                </a:solidFill>
                <a:latin typeface="Garamond" panose="02020404030301010803" pitchFamily="18" charset="0"/>
              </a:rPr>
              <a:t> </a:t>
            </a:r>
            <a:r>
              <a:rPr lang="en-IN" sz="2000" b="1" dirty="0" err="1">
                <a:solidFill>
                  <a:srgbClr val="0000FF"/>
                </a:solidFill>
                <a:latin typeface="Garamond" panose="02020404030301010803" pitchFamily="18" charset="0"/>
              </a:rPr>
              <a:t>Pvt.</a:t>
            </a:r>
            <a:r>
              <a:rPr lang="en-IN" sz="2000" b="1" dirty="0">
                <a:solidFill>
                  <a:srgbClr val="0000FF"/>
                </a:solidFill>
                <a:latin typeface="Garamond" panose="02020404030301010803" pitchFamily="18" charset="0"/>
              </a:rPr>
              <a:t> Ltd. </a:t>
            </a:r>
            <a:r>
              <a:rPr lang="en-IN" sz="2000" dirty="0">
                <a:solidFill>
                  <a:srgbClr val="0000FF"/>
                </a:solidFill>
                <a:latin typeface="Garamond" panose="02020404030301010803" pitchFamily="18" charset="0"/>
              </a:rPr>
              <a:t/>
            </a:r>
            <a:br>
              <a:rPr lang="en-IN" sz="2000" dirty="0">
                <a:solidFill>
                  <a:srgbClr val="0000FF"/>
                </a:solidFill>
                <a:latin typeface="Garamond" panose="02020404030301010803" pitchFamily="18" charset="0"/>
              </a:rPr>
            </a:br>
            <a:r>
              <a:rPr lang="en-US" sz="2000" dirty="0">
                <a:solidFill>
                  <a:srgbClr val="0000FF"/>
                </a:solidFill>
                <a:latin typeface="Garamond" panose="02020404030301010803" pitchFamily="18" charset="0"/>
              </a:rPr>
              <a:t>SECOND APPEAL (Stamp) No. 21842 OF 2023</a:t>
            </a:r>
            <a:endParaRPr lang="en-IN" sz="2000" dirty="0">
              <a:solidFill>
                <a:srgbClr val="0000FF"/>
              </a:solidFill>
              <a:latin typeface="Garamond" panose="02020404030301010803" pitchFamily="18" charset="0"/>
            </a:endParaRPr>
          </a:p>
        </p:txBody>
      </p:sp>
      <p:sp>
        <p:nvSpPr>
          <p:cNvPr id="4" name="Rectangle 1">
            <a:extLst>
              <a:ext uri="{FF2B5EF4-FFF2-40B4-BE49-F238E27FC236}">
                <a16:creationId xmlns:a16="http://schemas.microsoft.com/office/drawing/2014/main" id="{9BA3F2D3-4BAA-AD1D-1E3F-3C57E30A35E0}"/>
              </a:ext>
            </a:extLst>
          </p:cNvPr>
          <p:cNvSpPr>
            <a:spLocks noGrp="1" noChangeArrowheads="1"/>
          </p:cNvSpPr>
          <p:nvPr>
            <p:ph type="body" idx="1"/>
          </p:nvPr>
        </p:nvSpPr>
        <p:spPr bwMode="auto">
          <a:xfrm>
            <a:off x="83057" y="1609344"/>
            <a:ext cx="123562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1800" b="1" i="0" u="none" strike="noStrike" cap="none" normalizeH="0" baseline="0" dirty="0">
              <a:ln>
                <a:noFill/>
              </a:ln>
              <a:solidFill>
                <a:srgbClr val="0000FF"/>
              </a:solidFill>
              <a:effectLst/>
              <a:latin typeface="Garamond" panose="02020404030301010803"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KEY FINDINGS: </a:t>
            </a: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1800" b="1" i="0" u="none" strike="noStrike" cap="none" normalizeH="0" baseline="0" dirty="0">
              <a:ln>
                <a:noFill/>
              </a:ln>
              <a:solidFill>
                <a:srgbClr val="0000FF"/>
              </a:solidFill>
              <a:effectLst/>
              <a:latin typeface="Garamond" panose="02020404030301010803"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1. Joint Liability Under RERA:</a:t>
            </a:r>
            <a:r>
              <a:rPr kumimoji="0" lang="en-US" altLang="en-US" sz="1800" b="0" i="0" u="none" strike="noStrike" cap="none" normalizeH="0" baseline="0" dirty="0">
                <a:ln>
                  <a:noFill/>
                </a:ln>
                <a:solidFill>
                  <a:srgbClr val="0000FF"/>
                </a:solidFill>
                <a:effectLst/>
                <a:latin typeface="Garamond" panose="02020404030301010803" pitchFamily="18" charset="0"/>
              </a:rPr>
              <a:t> The Court upheld the broad definition of "Promoter" in RERA (Section 2(</a:t>
            </a:r>
            <a:r>
              <a:rPr kumimoji="0" lang="en-US" altLang="en-US" sz="1800" b="0" i="0" u="none" strike="noStrike" cap="none" normalizeH="0" baseline="0" dirty="0" err="1">
                <a:ln>
                  <a:noFill/>
                </a:ln>
                <a:solidFill>
                  <a:srgbClr val="0000FF"/>
                </a:solidFill>
                <a:effectLst/>
                <a:latin typeface="Garamond" panose="02020404030301010803" pitchFamily="18" charset="0"/>
              </a:rPr>
              <a:t>zk</a:t>
            </a:r>
            <a:r>
              <a:rPr kumimoji="0" lang="en-US" altLang="en-US" sz="1800" b="0" i="0" u="none" strike="noStrike" cap="none" normalizeH="0" baseline="0" dirty="0">
                <a:ln>
                  <a:noFill/>
                </a:ln>
                <a:solidFill>
                  <a:srgbClr val="0000FF"/>
                </a:solidFill>
                <a:effectLst/>
                <a:latin typeface="Garamond" panose="02020404030301010803" pitchFamily="18" charset="0"/>
              </a:rPr>
              <a:t>)) and confirmed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rgbClr val="0000FF"/>
                </a:solidFill>
                <a:effectLst/>
                <a:latin typeface="Garamond" panose="02020404030301010803" pitchFamily="18" charset="0"/>
              </a:rPr>
              <a:t>that all promoters in a project, including landowners and investors, share joint responsibility for project obligations, including refunds.</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2. Circular of </a:t>
            </a:r>
            <a:r>
              <a:rPr kumimoji="0" lang="en-US" altLang="en-US" sz="1800" b="1" i="0" u="none" strike="noStrike" cap="none" normalizeH="0" baseline="0" dirty="0" err="1">
                <a:ln>
                  <a:noFill/>
                </a:ln>
                <a:solidFill>
                  <a:srgbClr val="0000FF"/>
                </a:solidFill>
                <a:effectLst/>
                <a:latin typeface="Garamond" panose="02020404030301010803" pitchFamily="18" charset="0"/>
              </a:rPr>
              <a:t>MahaRERA</a:t>
            </a:r>
            <a:r>
              <a:rPr kumimoji="0" lang="en-US" altLang="en-US" sz="1800" b="1" i="0" u="none" strike="noStrike" cap="none" normalizeH="0" baseline="0" dirty="0">
                <a:ln>
                  <a:noFill/>
                </a:ln>
                <a:solidFill>
                  <a:srgbClr val="0000FF"/>
                </a:solidFill>
                <a:effectLst/>
                <a:latin typeface="Garamond" panose="02020404030301010803" pitchFamily="18" charset="0"/>
              </a:rPr>
              <a:t> (2017):</a:t>
            </a:r>
            <a:r>
              <a:rPr kumimoji="0" lang="en-US" altLang="en-US" sz="1800" b="0" i="0" u="none" strike="noStrike" cap="none" normalizeH="0" baseline="0" dirty="0">
                <a:ln>
                  <a:noFill/>
                </a:ln>
                <a:solidFill>
                  <a:srgbClr val="0000FF"/>
                </a:solidFill>
                <a:effectLst/>
                <a:latin typeface="Garamond" panose="02020404030301010803" pitchFamily="18" charset="0"/>
              </a:rPr>
              <a:t> This clarified that multiple promoters in a joint venture must be listed, holding joint liability for the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rgbClr val="0000FF"/>
                </a:solidFill>
                <a:effectLst/>
                <a:latin typeface="Garamond" panose="02020404030301010803" pitchFamily="18" charset="0"/>
              </a:rPr>
              <a:t>project.</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3. Refund Liability:</a:t>
            </a:r>
            <a:r>
              <a:rPr kumimoji="0" lang="en-US" altLang="en-US" sz="1800" b="0" i="0" u="none" strike="noStrike" cap="none" normalizeH="0" baseline="0" dirty="0">
                <a:ln>
                  <a:noFill/>
                </a:ln>
                <a:solidFill>
                  <a:srgbClr val="0000FF"/>
                </a:solidFill>
                <a:effectLst/>
                <a:latin typeface="Garamond" panose="02020404030301010803" pitchFamily="18" charset="0"/>
              </a:rPr>
              <a:t> Even if one promoter didn't directly receive funds, they are liable for refunds under Section 18 of RERA if they</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rgbClr val="0000FF"/>
                </a:solidFill>
                <a:effectLst/>
                <a:latin typeface="Garamond" panose="02020404030301010803" pitchFamily="18" charset="0"/>
              </a:rPr>
              <a:t>remain part of the joint venture after project registration.</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4. Joint Accountability:</a:t>
            </a:r>
            <a:r>
              <a:rPr kumimoji="0" lang="en-US" altLang="en-US" sz="1800" b="0" i="0" u="none" strike="noStrike" cap="none" normalizeH="0" baseline="0" dirty="0">
                <a:ln>
                  <a:noFill/>
                </a:ln>
                <a:solidFill>
                  <a:srgbClr val="0000FF"/>
                </a:solidFill>
                <a:effectLst/>
                <a:latin typeface="Garamond" panose="02020404030301010803" pitchFamily="18" charset="0"/>
              </a:rPr>
              <a:t> Promoters can’t escape refund obligations by internal agreements that aren't disclosed to homebuyers.</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5. No Privity of Contract Defense:</a:t>
            </a:r>
            <a:r>
              <a:rPr kumimoji="0" lang="en-US" altLang="en-US" sz="1800" b="0" i="0" u="none" strike="noStrike" cap="none" normalizeH="0" baseline="0" dirty="0">
                <a:ln>
                  <a:noFill/>
                </a:ln>
                <a:solidFill>
                  <a:srgbClr val="0000FF"/>
                </a:solidFill>
                <a:effectLst/>
                <a:latin typeface="Garamond" panose="02020404030301010803" pitchFamily="18" charset="0"/>
              </a:rPr>
              <a:t> A lack of direct contractual relation between a promoter and an allottee doesn’t absolve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rgbClr val="0000FF"/>
                </a:solidFill>
                <a:effectLst/>
                <a:latin typeface="Garamond" panose="02020404030301010803" pitchFamily="18" charset="0"/>
              </a:rPr>
              <a:t>liability under RERA.</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FF"/>
                </a:solidFill>
                <a:effectLst/>
                <a:latin typeface="Garamond" panose="02020404030301010803" pitchFamily="18" charset="0"/>
              </a:rPr>
              <a:t>5. Pre-RERA Projects:</a:t>
            </a:r>
            <a:r>
              <a:rPr kumimoji="0" lang="en-US" altLang="en-US" sz="1800" b="0" i="0" u="none" strike="noStrike" cap="none" normalizeH="0" baseline="0" dirty="0">
                <a:ln>
                  <a:noFill/>
                </a:ln>
                <a:solidFill>
                  <a:srgbClr val="0000FF"/>
                </a:solidFill>
                <a:effectLst/>
                <a:latin typeface="Garamond" panose="02020404030301010803" pitchFamily="18" charset="0"/>
              </a:rPr>
              <a:t> The Act applies retrospectively to ongoing projects, emphasizing consumer protection.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1748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1"/>
          <p:cNvSpPr txBox="1"/>
          <p:nvPr/>
        </p:nvSpPr>
        <p:spPr>
          <a:xfrm>
            <a:off x="1161288" y="530352"/>
            <a:ext cx="10579608" cy="56656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Garamond"/>
                <a:ea typeface="Garamond"/>
                <a:cs typeface="Garamond"/>
                <a:sym typeface="Garamond"/>
              </a:rPr>
              <a:t>Pioneer Urban Land and Infrastructure Ltd Vs Union of India &amp; Others </a:t>
            </a:r>
            <a:endParaRPr dirty="0"/>
          </a:p>
          <a:p>
            <a:pPr algn="ctr">
              <a:spcBef>
                <a:spcPts val="480"/>
              </a:spcBef>
            </a:pPr>
            <a:r>
              <a:rPr lang="en-US" sz="2000" b="1" dirty="0">
                <a:solidFill>
                  <a:srgbClr val="C00000"/>
                </a:solidFill>
                <a:latin typeface="Garamond"/>
                <a:ea typeface="Garamond"/>
                <a:cs typeface="Garamond"/>
                <a:sym typeface="Garamond"/>
              </a:rPr>
              <a:t>SUPREME COURT :WP 43 OF 2019 </a:t>
            </a:r>
            <a:r>
              <a:rPr lang="en-US" sz="1400" b="1" dirty="0">
                <a:solidFill>
                  <a:schemeClr val="dk1"/>
                </a:solidFill>
                <a:latin typeface="Garamond"/>
                <a:ea typeface="Garamond"/>
                <a:cs typeface="Garamond"/>
                <a:sym typeface="Garamond"/>
              </a:rPr>
              <a:t>Order Dated:  9</a:t>
            </a:r>
            <a:r>
              <a:rPr lang="en-US" sz="1400" b="1" baseline="30000" dirty="0">
                <a:solidFill>
                  <a:schemeClr val="dk1"/>
                </a:solidFill>
                <a:latin typeface="Garamond"/>
                <a:ea typeface="Garamond"/>
                <a:cs typeface="Garamond"/>
                <a:sym typeface="Garamond"/>
              </a:rPr>
              <a:t>th</a:t>
            </a:r>
            <a:r>
              <a:rPr lang="en-US" sz="1400" b="1" dirty="0">
                <a:solidFill>
                  <a:schemeClr val="dk1"/>
                </a:solidFill>
                <a:latin typeface="Garamond"/>
                <a:ea typeface="Garamond"/>
                <a:cs typeface="Garamond"/>
                <a:sym typeface="Garamond"/>
              </a:rPr>
              <a:t> August, 2019</a:t>
            </a:r>
          </a:p>
          <a:p>
            <a:pPr algn="just"/>
            <a:endParaRPr lang="en-US" sz="2000" dirty="0">
              <a:solidFill>
                <a:srgbClr val="0000FF"/>
              </a:solidFill>
              <a:latin typeface="Garamond" panose="02020404030301010803" pitchFamily="18" charset="0"/>
            </a:endParaRPr>
          </a:p>
          <a:p>
            <a:pPr algn="just"/>
            <a:r>
              <a:rPr lang="en-US" sz="2000" dirty="0">
                <a:solidFill>
                  <a:srgbClr val="0000FF"/>
                </a:solidFill>
                <a:latin typeface="Garamond" panose="02020404030301010803" pitchFamily="18" charset="0"/>
              </a:rPr>
              <a:t>The case of </a:t>
            </a:r>
            <a:r>
              <a:rPr lang="en-US" sz="2000" i="1" dirty="0">
                <a:solidFill>
                  <a:srgbClr val="0000FF"/>
                </a:solidFill>
                <a:latin typeface="Garamond" panose="02020404030301010803" pitchFamily="18" charset="0"/>
              </a:rPr>
              <a:t>Pioneer Urban Land and Infrastructure Ltd. &amp; </a:t>
            </a:r>
            <a:r>
              <a:rPr lang="en-US" sz="2000" i="1" dirty="0" err="1">
                <a:solidFill>
                  <a:srgbClr val="0000FF"/>
                </a:solidFill>
                <a:latin typeface="Garamond" panose="02020404030301010803" pitchFamily="18" charset="0"/>
              </a:rPr>
              <a:t>Anr</a:t>
            </a:r>
            <a:r>
              <a:rPr lang="en-US" sz="2000" i="1" dirty="0">
                <a:solidFill>
                  <a:srgbClr val="0000FF"/>
                </a:solidFill>
                <a:latin typeface="Garamond" panose="02020404030301010803" pitchFamily="18" charset="0"/>
              </a:rPr>
              <a:t>. v. Union of India &amp; Ors.</a:t>
            </a:r>
            <a:r>
              <a:rPr lang="en-US" sz="2000" dirty="0">
                <a:solidFill>
                  <a:srgbClr val="0000FF"/>
                </a:solidFill>
                <a:latin typeface="Garamond" panose="02020404030301010803" pitchFamily="18" charset="0"/>
              </a:rPr>
              <a:t> (2019) deals with the constitutional validity of the amendments made to the Insolvency and Bankruptcy Code (IBC), 2016, particularly those deeming homebuyers as "financial creditors."</a:t>
            </a:r>
          </a:p>
          <a:p>
            <a:pPr algn="just"/>
            <a:r>
              <a:rPr lang="en-US" sz="2000" dirty="0">
                <a:solidFill>
                  <a:srgbClr val="0000FF"/>
                </a:solidFill>
                <a:latin typeface="Garamond" panose="02020404030301010803" pitchFamily="18" charset="0"/>
              </a:rPr>
              <a:t>Key points:</a:t>
            </a:r>
          </a:p>
          <a:p>
            <a:pPr algn="just">
              <a:buFont typeface="+mj-lt"/>
              <a:buAutoNum type="arabicPeriod"/>
            </a:pPr>
            <a:r>
              <a:rPr lang="en-US" sz="2000" b="1" dirty="0">
                <a:solidFill>
                  <a:srgbClr val="0000FF"/>
                </a:solidFill>
                <a:latin typeface="Garamond" panose="02020404030301010803" pitchFamily="18" charset="0"/>
              </a:rPr>
              <a:t>Homebuyers as Financial Creditors</a:t>
            </a:r>
            <a:r>
              <a:rPr lang="en-US" sz="2000" dirty="0">
                <a:solidFill>
                  <a:srgbClr val="0000FF"/>
                </a:solidFill>
                <a:latin typeface="Garamond" panose="02020404030301010803" pitchFamily="18" charset="0"/>
              </a:rPr>
              <a:t>: The amendments allow homebuyers to initiate insolvency proceedings under Section 7 of the IBC and participate in the Committee of Creditors (CoC).</a:t>
            </a:r>
          </a:p>
          <a:p>
            <a:pPr algn="just">
              <a:buFont typeface="+mj-lt"/>
              <a:buAutoNum type="arabicPeriod"/>
            </a:pPr>
            <a:r>
              <a:rPr lang="en-US" sz="2000" b="1" dirty="0">
                <a:solidFill>
                  <a:srgbClr val="0000FF"/>
                </a:solidFill>
                <a:latin typeface="Garamond" panose="02020404030301010803" pitchFamily="18" charset="0"/>
              </a:rPr>
              <a:t>Harmonization with RERA</a:t>
            </a:r>
            <a:r>
              <a:rPr lang="en-US" sz="2000" dirty="0">
                <a:solidFill>
                  <a:srgbClr val="0000FF"/>
                </a:solidFill>
                <a:latin typeface="Garamond" panose="02020404030301010803" pitchFamily="18" charset="0"/>
              </a:rPr>
              <a:t>: The Court upheld that the Real Estate (Regulation and Development) Act (RERA) and IBC operate in different spheres, with the IBC prevailing in case of conflict.</a:t>
            </a:r>
          </a:p>
          <a:p>
            <a:pPr algn="just">
              <a:buFont typeface="+mj-lt"/>
              <a:buAutoNum type="arabicPeriod"/>
            </a:pPr>
            <a:r>
              <a:rPr lang="en-US" sz="2000" b="1" dirty="0">
                <a:solidFill>
                  <a:srgbClr val="0000FF"/>
                </a:solidFill>
                <a:latin typeface="Garamond" panose="02020404030301010803" pitchFamily="18" charset="0"/>
              </a:rPr>
              <a:t>Constitutional Validity</a:t>
            </a:r>
            <a:r>
              <a:rPr lang="en-US" sz="2000" dirty="0">
                <a:solidFill>
                  <a:srgbClr val="0000FF"/>
                </a:solidFill>
                <a:latin typeface="Garamond" panose="02020404030301010803" pitchFamily="18" charset="0"/>
              </a:rPr>
              <a:t>: The amendments were held valid, as they do not violate Articles 14, 19(1)(g), or 300-A of the Constitution.</a:t>
            </a:r>
          </a:p>
          <a:p>
            <a:pPr algn="just">
              <a:buFont typeface="+mj-lt"/>
              <a:buAutoNum type="arabicPeriod"/>
            </a:pPr>
            <a:r>
              <a:rPr lang="en-US" sz="1800" b="1" dirty="0">
                <a:solidFill>
                  <a:srgbClr val="0000FF"/>
                </a:solidFill>
                <a:latin typeface="Garamond" panose="02020404030301010803" pitchFamily="18" charset="0"/>
              </a:rPr>
              <a:t>Appointment of adjudicating officers and tribunals under RERA</a:t>
            </a:r>
            <a:r>
              <a:rPr lang="en-US" sz="1800" dirty="0">
                <a:solidFill>
                  <a:srgbClr val="0000FF"/>
                </a:solidFill>
                <a:latin typeface="Garamond" panose="02020404030301010803" pitchFamily="18" charset="0"/>
              </a:rPr>
              <a:t>: States and Union Territories were directed to appoint permanent adjudicating officers, Real Estate Regulatory Authorities, and Appellate Tribunals if they had only interim or no appointments in place.</a:t>
            </a:r>
          </a:p>
          <a:p>
            <a:pPr algn="just">
              <a:buFont typeface="+mj-lt"/>
              <a:buAutoNum type="arabicPeriod"/>
            </a:pPr>
            <a:r>
              <a:rPr lang="en-US" sz="2000" b="1" dirty="0">
                <a:solidFill>
                  <a:srgbClr val="0000FF"/>
                </a:solidFill>
                <a:latin typeface="Garamond" panose="02020404030301010803" pitchFamily="18" charset="0"/>
              </a:rPr>
              <a:t>Doctrine of Economic Legislation</a:t>
            </a:r>
            <a:r>
              <a:rPr lang="en-US" sz="2000" dirty="0">
                <a:solidFill>
                  <a:srgbClr val="0000FF"/>
                </a:solidFill>
                <a:latin typeface="Garamond" panose="02020404030301010803" pitchFamily="18" charset="0"/>
              </a:rPr>
              <a:t>: The Court emphasized the legislature's freedom to experiment in economic matters, giving deference to the legislature's judgment.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3"/>
          <p:cNvSpPr txBox="1"/>
          <p:nvPr/>
        </p:nvSpPr>
        <p:spPr>
          <a:xfrm>
            <a:off x="1207008" y="192024"/>
            <a:ext cx="10579608" cy="59708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Garamond"/>
              <a:buNone/>
            </a:pPr>
            <a:r>
              <a:rPr lang="en-US" sz="2400">
                <a:solidFill>
                  <a:srgbClr val="FF0000"/>
                </a:solidFill>
                <a:latin typeface="Garamond"/>
                <a:ea typeface="Garamond"/>
                <a:cs typeface="Garamond"/>
                <a:sym typeface="Garamond"/>
              </a:rPr>
              <a:t>SC: WP 116 of 2019 in Forum for peoples Collective Efforts &amp; Anr v. The State of West Bengal &amp; Anr – Set Aside West Bengal Housing Industry Regulation Act, 2017 considering it to be unconstitutional.</a:t>
            </a:r>
            <a:endParaRPr/>
          </a:p>
          <a:p>
            <a:pPr marL="0" marR="0" lvl="0" indent="0" algn="ctr" rtl="0">
              <a:spcBef>
                <a:spcPts val="0"/>
              </a:spcBef>
              <a:spcAft>
                <a:spcPts val="0"/>
              </a:spcAft>
              <a:buClr>
                <a:schemeClr val="dk1"/>
              </a:buClr>
              <a:buSzPts val="2400"/>
              <a:buFont typeface="Gill Sans"/>
              <a:buNone/>
            </a:pPr>
            <a:endParaRPr sz="2400">
              <a:solidFill>
                <a:srgbClr val="FF0000"/>
              </a:solidFill>
              <a:latin typeface="Garamond"/>
              <a:ea typeface="Garamond"/>
              <a:cs typeface="Garamond"/>
              <a:sym typeface="Garamond"/>
            </a:endParaRPr>
          </a:p>
          <a:p>
            <a:pPr marL="0" marR="0" lvl="0" indent="0" algn="just" rtl="0">
              <a:spcBef>
                <a:spcPts val="0"/>
              </a:spcBef>
              <a:spcAft>
                <a:spcPts val="0"/>
              </a:spcAft>
              <a:buNone/>
            </a:pPr>
            <a:r>
              <a:rPr lang="en-US" sz="2600">
                <a:solidFill>
                  <a:schemeClr val="dk1"/>
                </a:solidFill>
                <a:latin typeface="Garamond"/>
                <a:ea typeface="Garamond"/>
                <a:cs typeface="Garamond"/>
                <a:sym typeface="Garamond"/>
              </a:rPr>
              <a:t>The overlap between provisions of WB-HIRA and RERA was significant, leaving no doubt that State enactment was repugnant to Central enactment under Article 254 of Constitution. </a:t>
            </a:r>
            <a:r>
              <a:rPr lang="en-US" sz="2600">
                <a:solidFill>
                  <a:srgbClr val="FF0000"/>
                </a:solidFill>
                <a:latin typeface="Garamond"/>
                <a:ea typeface="Garamond"/>
                <a:cs typeface="Garamond"/>
                <a:sym typeface="Garamond"/>
              </a:rPr>
              <a:t>SC grounded its conclusion on following factors: </a:t>
            </a:r>
            <a:endParaRPr/>
          </a:p>
          <a:p>
            <a:pPr marL="514350" marR="0" lvl="0" indent="-514350" algn="just" rtl="0">
              <a:spcBef>
                <a:spcPts val="0"/>
              </a:spcBef>
              <a:spcAft>
                <a:spcPts val="0"/>
              </a:spcAft>
              <a:buClr>
                <a:schemeClr val="dk1"/>
              </a:buClr>
              <a:buSzPts val="2600"/>
              <a:buFont typeface="Calibri"/>
              <a:buAutoNum type="arabicPeriod"/>
            </a:pPr>
            <a:r>
              <a:rPr lang="en-US" sz="2600">
                <a:solidFill>
                  <a:schemeClr val="dk1"/>
                </a:solidFill>
                <a:latin typeface="Garamond"/>
                <a:ea typeface="Garamond"/>
                <a:cs typeface="Garamond"/>
                <a:sym typeface="Garamond"/>
              </a:rPr>
              <a:t>The provisions of a statute are directly in conflict with a law enacted by Parliament so that compliance with one is impossible along with obedience to the other </a:t>
            </a:r>
            <a:endParaRPr/>
          </a:p>
          <a:p>
            <a:pPr marL="514350" marR="0" lvl="0" indent="-514350" algn="just" rtl="0">
              <a:spcBef>
                <a:spcPts val="0"/>
              </a:spcBef>
              <a:spcAft>
                <a:spcPts val="0"/>
              </a:spcAft>
              <a:buClr>
                <a:schemeClr val="dk1"/>
              </a:buClr>
              <a:buSzPts val="2600"/>
              <a:buFont typeface="Calibri"/>
              <a:buAutoNum type="arabicPeriod"/>
            </a:pPr>
            <a:r>
              <a:rPr lang="en-US" sz="2600">
                <a:solidFill>
                  <a:schemeClr val="dk1"/>
                </a:solidFill>
                <a:latin typeface="Garamond"/>
                <a:ea typeface="Garamond"/>
                <a:cs typeface="Garamond"/>
                <a:sym typeface="Garamond"/>
              </a:rPr>
              <a:t> Parliament has intended to occupy the entire field by enacting an exhaustive and complete code </a:t>
            </a:r>
            <a:endParaRPr/>
          </a:p>
          <a:p>
            <a:pPr marL="514350" marR="0" lvl="0" indent="-514350" algn="just" rtl="0">
              <a:spcBef>
                <a:spcPts val="0"/>
              </a:spcBef>
              <a:spcAft>
                <a:spcPts val="0"/>
              </a:spcAft>
              <a:buClr>
                <a:schemeClr val="dk1"/>
              </a:buClr>
              <a:buSzPts val="2600"/>
              <a:buFont typeface="Calibri"/>
              <a:buAutoNum type="arabicPeriod"/>
            </a:pPr>
            <a:r>
              <a:rPr lang="en-US" sz="2600">
                <a:solidFill>
                  <a:schemeClr val="dk1"/>
                </a:solidFill>
                <a:latin typeface="Garamond"/>
                <a:ea typeface="Garamond"/>
                <a:cs typeface="Garamond"/>
                <a:sym typeface="Garamond"/>
              </a:rPr>
              <a:t>The provisions of WB-HIRA do not compliment RERA. Instead, WB-HIRA purports to occupy the same field as the Union legislation.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8"/>
          <p:cNvSpPr txBox="1"/>
          <p:nvPr/>
        </p:nvSpPr>
        <p:spPr>
          <a:xfrm>
            <a:off x="1207008" y="192024"/>
            <a:ext cx="10579608" cy="554568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2400"/>
              <a:buFont typeface="Garamond"/>
              <a:buNone/>
            </a:pPr>
            <a:r>
              <a:rPr lang="en-US" sz="2400" b="1" dirty="0">
                <a:solidFill>
                  <a:schemeClr val="dk1"/>
                </a:solidFill>
                <a:latin typeface="Garamond"/>
                <a:ea typeface="Garamond"/>
                <a:cs typeface="Garamond"/>
                <a:sym typeface="Garamond"/>
              </a:rPr>
              <a:t>Union Bank of India vs Rajasthan Real Estate Regulatory and Others</a:t>
            </a:r>
            <a:endParaRPr dirty="0"/>
          </a:p>
          <a:p>
            <a:pPr marL="0" marR="0" lvl="0" indent="0" algn="ctr" rtl="0">
              <a:lnSpc>
                <a:spcPct val="150000"/>
              </a:lnSpc>
              <a:spcBef>
                <a:spcPts val="0"/>
              </a:spcBef>
              <a:spcAft>
                <a:spcPts val="0"/>
              </a:spcAft>
              <a:buClr>
                <a:schemeClr val="dk1"/>
              </a:buClr>
              <a:buSzPts val="2400"/>
              <a:buFont typeface="Garamond"/>
              <a:buNone/>
            </a:pPr>
            <a:r>
              <a:rPr lang="en-US" sz="2400" dirty="0">
                <a:solidFill>
                  <a:schemeClr val="dk1"/>
                </a:solidFill>
                <a:latin typeface="Garamond"/>
                <a:ea typeface="Garamond"/>
                <a:cs typeface="Garamond"/>
                <a:sym typeface="Garamond"/>
              </a:rPr>
              <a:t>In the High Court of Rajasthan - Civil Writ Petition No. 13688/2021 </a:t>
            </a:r>
            <a:endParaRPr dirty="0"/>
          </a:p>
          <a:p>
            <a:pPr marL="0" marR="0" lvl="0" indent="0" algn="ctr" rtl="0">
              <a:lnSpc>
                <a:spcPct val="150000"/>
              </a:lnSpc>
              <a:spcBef>
                <a:spcPts val="0"/>
              </a:spcBef>
              <a:spcAft>
                <a:spcPts val="0"/>
              </a:spcAft>
              <a:buClr>
                <a:schemeClr val="dk1"/>
              </a:buClr>
              <a:buSzPts val="3200"/>
              <a:buFont typeface="Garamond"/>
              <a:buNone/>
            </a:pPr>
            <a:r>
              <a:rPr lang="en-US" sz="3200" b="1" i="1" dirty="0">
                <a:solidFill>
                  <a:schemeClr val="dk1"/>
                </a:solidFill>
                <a:latin typeface="Garamond"/>
                <a:ea typeface="Garamond"/>
                <a:cs typeface="Garamond"/>
                <a:sym typeface="Garamond"/>
              </a:rPr>
              <a:t>Held that:</a:t>
            </a:r>
            <a:endParaRPr dirty="0"/>
          </a:p>
          <a:p>
            <a:pPr marL="0" marR="0" lvl="0" indent="0" algn="just" rtl="0">
              <a:lnSpc>
                <a:spcPct val="150000"/>
              </a:lnSpc>
              <a:spcBef>
                <a:spcPts val="800"/>
              </a:spcBef>
              <a:spcAft>
                <a:spcPts val="0"/>
              </a:spcAft>
              <a:buClr>
                <a:srgbClr val="0000FF"/>
              </a:buClr>
              <a:buSzPts val="2200"/>
              <a:buFont typeface="Garamond"/>
              <a:buNone/>
            </a:pPr>
            <a:r>
              <a:rPr lang="en-US" sz="2200" b="1" dirty="0">
                <a:solidFill>
                  <a:srgbClr val="0000FF"/>
                </a:solidFill>
                <a:latin typeface="Garamond"/>
                <a:ea typeface="Garamond"/>
                <a:cs typeface="Garamond"/>
                <a:sym typeface="Garamond"/>
              </a:rPr>
              <a:t>RERA would not apply in relation to the transaction between the borrower and the banks and financial institutions</a:t>
            </a:r>
            <a:r>
              <a:rPr lang="en-US" sz="2200" dirty="0">
                <a:solidFill>
                  <a:schemeClr val="dk1"/>
                </a:solidFill>
                <a:latin typeface="Garamond"/>
                <a:ea typeface="Garamond"/>
                <a:cs typeface="Garamond"/>
                <a:sym typeface="Garamond"/>
              </a:rPr>
              <a:t> in cases </a:t>
            </a:r>
            <a:r>
              <a:rPr lang="en-US" sz="2200" b="1" dirty="0">
                <a:solidFill>
                  <a:srgbClr val="0000FF"/>
                </a:solidFill>
                <a:latin typeface="Garamond"/>
                <a:ea typeface="Garamond"/>
                <a:cs typeface="Garamond"/>
                <a:sym typeface="Garamond"/>
              </a:rPr>
              <a:t>where security interest has been created</a:t>
            </a:r>
            <a:r>
              <a:rPr lang="en-US" sz="2200" dirty="0">
                <a:solidFill>
                  <a:schemeClr val="dk1"/>
                </a:solidFill>
                <a:latin typeface="Garamond"/>
                <a:ea typeface="Garamond"/>
                <a:cs typeface="Garamond"/>
                <a:sym typeface="Garamond"/>
              </a:rPr>
              <a:t> by mortgaging the property </a:t>
            </a:r>
            <a:r>
              <a:rPr lang="en-US" sz="2200" b="1" dirty="0">
                <a:solidFill>
                  <a:srgbClr val="0000FF"/>
                </a:solidFill>
                <a:latin typeface="Garamond"/>
                <a:ea typeface="Garamond"/>
                <a:cs typeface="Garamond"/>
                <a:sym typeface="Garamond"/>
              </a:rPr>
              <a:t>prior to the introduction of the Act</a:t>
            </a:r>
            <a:r>
              <a:rPr lang="en-US" sz="2200" dirty="0">
                <a:solidFill>
                  <a:schemeClr val="dk1"/>
                </a:solidFill>
                <a:latin typeface="Garamond"/>
                <a:ea typeface="Garamond"/>
                <a:cs typeface="Garamond"/>
                <a:sym typeface="Garamond"/>
              </a:rPr>
              <a:t> </a:t>
            </a:r>
            <a:r>
              <a:rPr lang="en-US" sz="2200" b="1" dirty="0">
                <a:solidFill>
                  <a:srgbClr val="0000FF"/>
                </a:solidFill>
                <a:latin typeface="Garamond"/>
                <a:ea typeface="Garamond"/>
                <a:cs typeface="Garamond"/>
                <a:sym typeface="Garamond"/>
              </a:rPr>
              <a:t>unless </a:t>
            </a:r>
            <a:r>
              <a:rPr lang="en-US" sz="2200" dirty="0">
                <a:solidFill>
                  <a:schemeClr val="dk1"/>
                </a:solidFill>
                <a:latin typeface="Garamond"/>
                <a:ea typeface="Garamond"/>
                <a:cs typeface="Garamond"/>
                <a:sym typeface="Garamond"/>
              </a:rPr>
              <a:t>it is found that the </a:t>
            </a:r>
            <a:r>
              <a:rPr lang="en-US" sz="2200" b="1" dirty="0">
                <a:solidFill>
                  <a:srgbClr val="0000FF"/>
                </a:solidFill>
                <a:latin typeface="Garamond"/>
                <a:ea typeface="Garamond"/>
                <a:cs typeface="Garamond"/>
                <a:sym typeface="Garamond"/>
              </a:rPr>
              <a:t>creation of such mortgage or such transaction is fraudulent </a:t>
            </a:r>
            <a:r>
              <a:rPr lang="en-US" sz="2200" dirty="0">
                <a:solidFill>
                  <a:schemeClr val="dk1"/>
                </a:solidFill>
                <a:latin typeface="Garamond"/>
                <a:ea typeface="Garamond"/>
                <a:cs typeface="Garamond"/>
                <a:sym typeface="Garamond"/>
              </a:rPr>
              <a:t>or collusive and the </a:t>
            </a:r>
            <a:r>
              <a:rPr lang="en-US" sz="2200" b="1" dirty="0">
                <a:solidFill>
                  <a:srgbClr val="0000FF"/>
                </a:solidFill>
                <a:latin typeface="Garamond"/>
                <a:ea typeface="Garamond"/>
                <a:cs typeface="Garamond"/>
                <a:sym typeface="Garamond"/>
              </a:rPr>
              <a:t>Real Estate Regulatory Authority has the jurisdiction to entertain a complaint against the bank as a secured creditor if the bank takes recourse to any of the provisions contained in Section 13(4) of the SARFAESI Act.</a:t>
            </a:r>
            <a:r>
              <a:rPr lang="en-US" sz="2200" dirty="0">
                <a:solidFill>
                  <a:schemeClr val="dk1"/>
                </a:solidFill>
                <a:latin typeface="Garamond"/>
                <a:ea typeface="Garamond"/>
                <a:cs typeface="Garamond"/>
                <a:sym typeface="Garamond"/>
              </a:rPr>
              <a:t> </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IN" sz="2800" b="1" dirty="0">
                <a:solidFill>
                  <a:schemeClr val="dk1"/>
                </a:solidFill>
                <a:latin typeface="Garamond"/>
                <a:ea typeface="Garamond"/>
                <a:cs typeface="Garamond"/>
                <a:sym typeface="Garamond"/>
              </a:rPr>
              <a:t>Organisation Structure – TN RERA</a:t>
            </a:r>
            <a:endParaRPr sz="2800" b="1" dirty="0">
              <a:solidFill>
                <a:schemeClr val="dk1"/>
              </a:solidFill>
              <a:latin typeface="Garamond"/>
              <a:ea typeface="Garamond"/>
              <a:cs typeface="Garamond"/>
              <a:sym typeface="Garamond"/>
            </a:endParaRPr>
          </a:p>
        </p:txBody>
      </p:sp>
      <p:pic>
        <p:nvPicPr>
          <p:cNvPr id="4" name="Picture 3">
            <a:extLst>
              <a:ext uri="{FF2B5EF4-FFF2-40B4-BE49-F238E27FC236}">
                <a16:creationId xmlns:a16="http://schemas.microsoft.com/office/drawing/2014/main" id="{82583FCA-9FF9-5653-5D40-B3391FF1F65C}"/>
              </a:ext>
            </a:extLst>
          </p:cNvPr>
          <p:cNvPicPr>
            <a:picLocks noChangeAspect="1"/>
          </p:cNvPicPr>
          <p:nvPr/>
        </p:nvPicPr>
        <p:blipFill>
          <a:blip r:embed="rId3"/>
          <a:srcRect t="18633"/>
          <a:stretch/>
        </p:blipFill>
        <p:spPr>
          <a:xfrm>
            <a:off x="1456623" y="793629"/>
            <a:ext cx="9486900" cy="504607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pSp>
        <p:nvGrpSpPr>
          <p:cNvPr id="691" name="Google Shape;691;p74"/>
          <p:cNvGrpSpPr/>
          <p:nvPr/>
        </p:nvGrpSpPr>
        <p:grpSpPr>
          <a:xfrm>
            <a:off x="415642" y="807310"/>
            <a:ext cx="7184594" cy="5351986"/>
            <a:chOff x="115969" y="0"/>
            <a:chExt cx="7184594" cy="5351986"/>
          </a:xfrm>
        </p:grpSpPr>
        <p:sp>
          <p:nvSpPr>
            <p:cNvPr id="692" name="Google Shape;692;p74"/>
            <p:cNvSpPr/>
            <p:nvPr/>
          </p:nvSpPr>
          <p:spPr>
            <a:xfrm rot="5400000">
              <a:off x="305679" y="91536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4"/>
            <p:cNvSpPr/>
            <p:nvPr/>
          </p:nvSpPr>
          <p:spPr>
            <a:xfrm>
              <a:off x="115969" y="0"/>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4"/>
            <p:cNvSpPr txBox="1"/>
            <p:nvPr/>
          </p:nvSpPr>
          <p:spPr>
            <a:xfrm>
              <a:off x="163535" y="47566"/>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Regulation</a:t>
              </a:r>
              <a:endParaRPr/>
            </a:p>
          </p:txBody>
        </p:sp>
        <p:sp>
          <p:nvSpPr>
            <p:cNvPr id="695" name="Google Shape;695;p74"/>
            <p:cNvSpPr/>
            <p:nvPr/>
          </p:nvSpPr>
          <p:spPr>
            <a:xfrm>
              <a:off x="1800408" y="69885"/>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4"/>
            <p:cNvSpPr txBox="1"/>
            <p:nvPr/>
          </p:nvSpPr>
          <p:spPr>
            <a:xfrm>
              <a:off x="1800408" y="69885"/>
              <a:ext cx="2514692" cy="787400"/>
            </a:xfrm>
            <a:prstGeom prst="rect">
              <a:avLst/>
            </a:prstGeom>
            <a:noFill/>
            <a:ln>
              <a:noFill/>
            </a:ln>
          </p:spPr>
          <p:txBody>
            <a:bodyPr spcFirstLastPara="1" wrap="square" lIns="57150" tIns="57150" rIns="57150" bIns="57150"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 to Sec 8 – Registration,  Rejection, Extension, Revocation</a:t>
              </a:r>
              <a:endParaRPr/>
            </a:p>
          </p:txBody>
        </p:sp>
        <p:sp>
          <p:nvSpPr>
            <p:cNvPr id="697" name="Google Shape;697;p74"/>
            <p:cNvSpPr/>
            <p:nvPr/>
          </p:nvSpPr>
          <p:spPr>
            <a:xfrm rot="5400000">
              <a:off x="1820208" y="200972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4"/>
            <p:cNvSpPr/>
            <p:nvPr/>
          </p:nvSpPr>
          <p:spPr>
            <a:xfrm>
              <a:off x="1601159" y="1092504"/>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4"/>
            <p:cNvSpPr txBox="1"/>
            <p:nvPr/>
          </p:nvSpPr>
          <p:spPr>
            <a:xfrm>
              <a:off x="1648725" y="114007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Promotion</a:t>
              </a:r>
              <a:endParaRPr/>
            </a:p>
          </p:txBody>
        </p:sp>
        <p:sp>
          <p:nvSpPr>
            <p:cNvPr id="700" name="Google Shape;700;p74"/>
            <p:cNvSpPr/>
            <p:nvPr/>
          </p:nvSpPr>
          <p:spPr>
            <a:xfrm>
              <a:off x="2992959" y="118614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4"/>
            <p:cNvSpPr/>
            <p:nvPr/>
          </p:nvSpPr>
          <p:spPr>
            <a:xfrm rot="5400000">
              <a:off x="3334737" y="310408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4"/>
            <p:cNvSpPr/>
            <p:nvPr/>
          </p:nvSpPr>
          <p:spPr>
            <a:xfrm>
              <a:off x="3115689" y="2187594"/>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4"/>
            <p:cNvSpPr txBox="1"/>
            <p:nvPr/>
          </p:nvSpPr>
          <p:spPr>
            <a:xfrm>
              <a:off x="3163255" y="223516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Efficient </a:t>
              </a:r>
              <a:endParaRPr sz="1800">
                <a:solidFill>
                  <a:schemeClr val="lt1"/>
                </a:solidFill>
                <a:latin typeface="Garamond"/>
                <a:ea typeface="Garamond"/>
                <a:cs typeface="Garamond"/>
                <a:sym typeface="Garamond"/>
              </a:endParaRPr>
            </a:p>
          </p:txBody>
        </p:sp>
        <p:sp>
          <p:nvSpPr>
            <p:cNvPr id="704" name="Google Shape;704;p74"/>
            <p:cNvSpPr/>
            <p:nvPr/>
          </p:nvSpPr>
          <p:spPr>
            <a:xfrm>
              <a:off x="4507488" y="228050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4"/>
            <p:cNvSpPr/>
            <p:nvPr/>
          </p:nvSpPr>
          <p:spPr>
            <a:xfrm rot="5400000">
              <a:off x="4849267" y="4198446"/>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4"/>
            <p:cNvSpPr/>
            <p:nvPr/>
          </p:nvSpPr>
          <p:spPr>
            <a:xfrm>
              <a:off x="4630218" y="3281955"/>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4"/>
            <p:cNvSpPr txBox="1"/>
            <p:nvPr/>
          </p:nvSpPr>
          <p:spPr>
            <a:xfrm>
              <a:off x="4677784" y="3329521"/>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Transparent </a:t>
              </a:r>
              <a:endParaRPr sz="1800">
                <a:solidFill>
                  <a:schemeClr val="lt1"/>
                </a:solidFill>
                <a:latin typeface="Garamond"/>
                <a:ea typeface="Garamond"/>
                <a:cs typeface="Garamond"/>
                <a:sym typeface="Garamond"/>
              </a:endParaRPr>
            </a:p>
          </p:txBody>
        </p:sp>
        <p:sp>
          <p:nvSpPr>
            <p:cNvPr id="708" name="Google Shape;708;p74"/>
            <p:cNvSpPr/>
            <p:nvPr/>
          </p:nvSpPr>
          <p:spPr>
            <a:xfrm>
              <a:off x="6022017" y="337486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4"/>
            <p:cNvSpPr/>
            <p:nvPr/>
          </p:nvSpPr>
          <p:spPr>
            <a:xfrm>
              <a:off x="5908769" y="4377776"/>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4"/>
            <p:cNvSpPr txBox="1"/>
            <p:nvPr/>
          </p:nvSpPr>
          <p:spPr>
            <a:xfrm>
              <a:off x="5956335" y="4425342"/>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Protect The Interest Of Consumers </a:t>
              </a:r>
              <a:endParaRPr sz="1800">
                <a:solidFill>
                  <a:schemeClr val="lt1"/>
                </a:solidFill>
                <a:latin typeface="Garamond"/>
                <a:ea typeface="Garamond"/>
                <a:cs typeface="Garamond"/>
                <a:sym typeface="Garamond"/>
              </a:endParaRPr>
            </a:p>
          </p:txBody>
        </p:sp>
      </p:grpSp>
      <p:grpSp>
        <p:nvGrpSpPr>
          <p:cNvPr id="711" name="Google Shape;711;p74"/>
          <p:cNvGrpSpPr/>
          <p:nvPr/>
        </p:nvGrpSpPr>
        <p:grpSpPr>
          <a:xfrm>
            <a:off x="3686602" y="2001314"/>
            <a:ext cx="2514692" cy="787400"/>
            <a:chOff x="1773565" y="93570"/>
            <a:chExt cx="2514692" cy="787400"/>
          </a:xfrm>
        </p:grpSpPr>
        <p:sp>
          <p:nvSpPr>
            <p:cNvPr id="712" name="Google Shape;712;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32 of the Act</a:t>
              </a:r>
              <a:r>
                <a:rPr lang="en-US" sz="1100" b="0" i="0" u="none" strike="noStrike" cap="none">
                  <a:solidFill>
                    <a:schemeClr val="dk1"/>
                  </a:solidFill>
                  <a:latin typeface="Garamond"/>
                  <a:ea typeface="Garamond"/>
                  <a:cs typeface="Garamond"/>
                  <a:sym typeface="Garamond"/>
                </a:rPr>
                <a:t> </a:t>
              </a:r>
              <a:endParaRPr sz="1100" b="0" i="0" u="none" strike="noStrike" cap="none">
                <a:solidFill>
                  <a:schemeClr val="dk1"/>
                </a:solidFill>
                <a:latin typeface="Garamond"/>
                <a:ea typeface="Garamond"/>
                <a:cs typeface="Garamond"/>
                <a:sym typeface="Garamond"/>
              </a:endParaRPr>
            </a:p>
          </p:txBody>
        </p:sp>
      </p:grpSp>
      <p:grpSp>
        <p:nvGrpSpPr>
          <p:cNvPr id="714" name="Google Shape;714;p74"/>
          <p:cNvGrpSpPr/>
          <p:nvPr/>
        </p:nvGrpSpPr>
        <p:grpSpPr>
          <a:xfrm>
            <a:off x="7576212" y="884056"/>
            <a:ext cx="2514692" cy="787400"/>
            <a:chOff x="1773565" y="93570"/>
            <a:chExt cx="2514692" cy="787400"/>
          </a:xfrm>
        </p:grpSpPr>
        <p:sp>
          <p:nvSpPr>
            <p:cNvPr id="715" name="Google Shape;715;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70 / 30 Collections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Compliances – Quarterly Filing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Annual Audit</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Follow mandatory Practices under RERA</a:t>
              </a:r>
              <a:endParaRPr sz="1100" b="0" i="0" u="none" strike="noStrike" cap="none">
                <a:solidFill>
                  <a:schemeClr val="dk1"/>
                </a:solidFill>
                <a:latin typeface="Garamond"/>
                <a:ea typeface="Garamond"/>
                <a:cs typeface="Garamond"/>
                <a:sym typeface="Garamond"/>
              </a:endParaRPr>
            </a:p>
          </p:txBody>
        </p:sp>
      </p:grpSp>
      <p:grpSp>
        <p:nvGrpSpPr>
          <p:cNvPr id="717" name="Google Shape;717;p74"/>
          <p:cNvGrpSpPr/>
          <p:nvPr/>
        </p:nvGrpSpPr>
        <p:grpSpPr>
          <a:xfrm>
            <a:off x="4838653" y="884056"/>
            <a:ext cx="2514692" cy="787400"/>
            <a:chOff x="1773565" y="93570"/>
            <a:chExt cx="2514692" cy="787400"/>
          </a:xfrm>
        </p:grpSpPr>
        <p:sp>
          <p:nvSpPr>
            <p:cNvPr id="718" name="Google Shape;718;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500" b="0" i="0" u="none" strike="noStrike" cap="none">
                  <a:solidFill>
                    <a:schemeClr val="dk1"/>
                  </a:solidFill>
                  <a:latin typeface="Garamond"/>
                  <a:ea typeface="Garamond"/>
                  <a:cs typeface="Garamond"/>
                  <a:sym typeface="Garamond"/>
                </a:rPr>
                <a:t>Advertisement, Modification, Transfer, Agents, Agreement for Sale, Transfer of Titles</a:t>
              </a:r>
              <a:endParaRPr/>
            </a:p>
          </p:txBody>
        </p:sp>
      </p:grpSp>
      <p:grpSp>
        <p:nvGrpSpPr>
          <p:cNvPr id="720" name="Google Shape;720;p74"/>
          <p:cNvGrpSpPr/>
          <p:nvPr/>
        </p:nvGrpSpPr>
        <p:grpSpPr>
          <a:xfrm>
            <a:off x="6657612" y="4201874"/>
            <a:ext cx="2514692" cy="787400"/>
            <a:chOff x="1773565" y="93570"/>
            <a:chExt cx="2514692" cy="787400"/>
          </a:xfrm>
        </p:grpSpPr>
        <p:sp>
          <p:nvSpPr>
            <p:cNvPr id="721" name="Google Shape;721;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Information available online</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Functions and Duties of Promoters</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Rights and Duties of Allottees</a:t>
              </a:r>
              <a:endParaRPr sz="1200" b="0" i="0" u="none" strike="noStrike" cap="none">
                <a:solidFill>
                  <a:schemeClr val="dk1"/>
                </a:solidFill>
                <a:latin typeface="Garamond"/>
                <a:ea typeface="Garamond"/>
                <a:cs typeface="Garamond"/>
                <a:sym typeface="Garamond"/>
              </a:endParaRPr>
            </a:p>
          </p:txBody>
        </p:sp>
      </p:grpSp>
      <p:grpSp>
        <p:nvGrpSpPr>
          <p:cNvPr id="723" name="Google Shape;723;p74"/>
          <p:cNvGrpSpPr/>
          <p:nvPr/>
        </p:nvGrpSpPr>
        <p:grpSpPr>
          <a:xfrm>
            <a:off x="7838368" y="5317760"/>
            <a:ext cx="2373345" cy="787400"/>
            <a:chOff x="1773565" y="93570"/>
            <a:chExt cx="2514692" cy="787400"/>
          </a:xfrm>
        </p:grpSpPr>
        <p:sp>
          <p:nvSpPr>
            <p:cNvPr id="724" name="Google Shape;724;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Adjudication mechanism –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AO, Appellate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Conciliation of disputes</a:t>
              </a:r>
              <a:endParaRPr sz="1200" b="0" i="0" u="none" strike="noStrike" cap="none">
                <a:solidFill>
                  <a:schemeClr val="dk1"/>
                </a:solidFill>
                <a:latin typeface="Garamond"/>
                <a:ea typeface="Garamond"/>
                <a:cs typeface="Garamond"/>
                <a:sym typeface="Garamond"/>
              </a:endParaRPr>
            </a:p>
          </p:txBody>
        </p:sp>
      </p:grpSp>
      <p:grpSp>
        <p:nvGrpSpPr>
          <p:cNvPr id="726" name="Google Shape;726;p74"/>
          <p:cNvGrpSpPr/>
          <p:nvPr/>
        </p:nvGrpSpPr>
        <p:grpSpPr>
          <a:xfrm>
            <a:off x="5198406" y="3074769"/>
            <a:ext cx="2514692" cy="787400"/>
            <a:chOff x="1773565" y="93570"/>
            <a:chExt cx="2514692" cy="787400"/>
          </a:xfrm>
        </p:grpSpPr>
        <p:sp>
          <p:nvSpPr>
            <p:cNvPr id="727" name="Google Shape;727;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Timely delivery of the project</a:t>
              </a:r>
              <a:endParaRPr/>
            </a:p>
            <a:p>
              <a:pPr marL="57150" marR="0" lvl="1" indent="-95250" algn="l" rtl="0">
                <a:lnSpc>
                  <a:spcPct val="90000"/>
                </a:lnSpc>
                <a:spcBef>
                  <a:spcPts val="225"/>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Equal Rate of Interest</a:t>
              </a:r>
              <a:endParaRPr/>
            </a:p>
            <a:p>
              <a:pPr marL="57150" marR="0" lvl="1" indent="0" algn="l" rtl="0">
                <a:lnSpc>
                  <a:spcPct val="90000"/>
                </a:lnSpc>
                <a:spcBef>
                  <a:spcPts val="22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grpSp>
        <p:nvGrpSpPr>
          <p:cNvPr id="729" name="Google Shape;729;p74"/>
          <p:cNvGrpSpPr/>
          <p:nvPr/>
        </p:nvGrpSpPr>
        <p:grpSpPr>
          <a:xfrm>
            <a:off x="6455752" y="2001314"/>
            <a:ext cx="2514692" cy="787400"/>
            <a:chOff x="1773565" y="93570"/>
            <a:chExt cx="2514692" cy="787400"/>
          </a:xfrm>
        </p:grpSpPr>
        <p:sp>
          <p:nvSpPr>
            <p:cNvPr id="730" name="Google Shape;730;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100" b="0" i="0" u="none" strike="noStrike" cap="none">
                  <a:solidFill>
                    <a:schemeClr val="dk1"/>
                  </a:solidFill>
                  <a:latin typeface="Garamond"/>
                  <a:ea typeface="Garamond"/>
                  <a:cs typeface="Garamond"/>
                  <a:sym typeface="Garamond"/>
                </a:rPr>
                <a:t>Recommendations to the Government to improve the RE – </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Single window clearance</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Encourage investments</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Grading of the projects - </a:t>
              </a:r>
              <a:endParaRPr sz="1100" b="0" i="0" u="none" strike="noStrike" cap="none">
                <a:solidFill>
                  <a:schemeClr val="dk1"/>
                </a:solidFill>
                <a:latin typeface="Garamond"/>
                <a:ea typeface="Garamond"/>
                <a:cs typeface="Garamond"/>
                <a:sym typeface="Garamond"/>
              </a:endParaRPr>
            </a:p>
          </p:txBody>
        </p:sp>
      </p:grpSp>
      <p:grpSp>
        <p:nvGrpSpPr>
          <p:cNvPr id="732" name="Google Shape;732;p74"/>
          <p:cNvGrpSpPr/>
          <p:nvPr/>
        </p:nvGrpSpPr>
        <p:grpSpPr>
          <a:xfrm>
            <a:off x="9126859" y="2001527"/>
            <a:ext cx="2514692" cy="787400"/>
            <a:chOff x="1773565" y="93570"/>
            <a:chExt cx="2514692" cy="787400"/>
          </a:xfrm>
        </p:grpSpPr>
        <p:sp>
          <p:nvSpPr>
            <p:cNvPr id="733" name="Google Shape;733;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171450" marR="0" lvl="1" indent="-17145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Digitization of land records for conclusive property titles with title guarantee</a:t>
              </a:r>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p:txBody>
        </p:sp>
      </p:grpSp>
      <p:grpSp>
        <p:nvGrpSpPr>
          <p:cNvPr id="735" name="Google Shape;735;p74"/>
          <p:cNvGrpSpPr/>
          <p:nvPr/>
        </p:nvGrpSpPr>
        <p:grpSpPr>
          <a:xfrm>
            <a:off x="7934318" y="3074821"/>
            <a:ext cx="2514692" cy="787400"/>
            <a:chOff x="1773565" y="93570"/>
            <a:chExt cx="2514692" cy="787400"/>
          </a:xfrm>
        </p:grpSpPr>
        <p:sp>
          <p:nvSpPr>
            <p:cNvPr id="736" name="Google Shape;736;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endParaRPr sz="1100" b="0" i="0" u="none" strike="noStrike" cap="none">
                <a:solidFill>
                  <a:schemeClr val="dk1"/>
                </a:solidFill>
                <a:latin typeface="Garamond"/>
                <a:ea typeface="Garamond"/>
                <a:cs typeface="Garamond"/>
                <a:sym typeface="Garamond"/>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Professional involvement – </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Architect</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Engineer</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Chartered Accountant</a:t>
              </a:r>
              <a:endParaRPr/>
            </a:p>
            <a:p>
              <a:pPr marL="57150" marR="0" lvl="1" indent="0" algn="l" rtl="0">
                <a:lnSpc>
                  <a:spcPct val="90000"/>
                </a:lnSpc>
                <a:spcBef>
                  <a:spcPts val="16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sp>
        <p:nvSpPr>
          <p:cNvPr id="738" name="Google Shape;738;p74"/>
          <p:cNvSpPr txBox="1"/>
          <p:nvPr/>
        </p:nvSpPr>
        <p:spPr>
          <a:xfrm>
            <a:off x="415636" y="153262"/>
            <a:ext cx="11571317" cy="51743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C00000"/>
              </a:buClr>
              <a:buSzPts val="2800"/>
              <a:buFont typeface="Book Antiqua"/>
              <a:buNone/>
            </a:pPr>
            <a:r>
              <a:rPr lang="en-US" sz="2800" cap="none">
                <a:solidFill>
                  <a:srgbClr val="C00000"/>
                </a:solidFill>
                <a:latin typeface="Book Antiqua"/>
                <a:ea typeface="Book Antiqua"/>
                <a:cs typeface="Book Antiqua"/>
                <a:sym typeface="Book Antiqua"/>
              </a:rPr>
              <a:t>RERA – BIG PICTURE</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2"/>
        <p:cNvGrpSpPr/>
        <p:nvPr/>
      </p:nvGrpSpPr>
      <p:grpSpPr>
        <a:xfrm>
          <a:off x="0" y="0"/>
          <a:ext cx="0" cy="0"/>
          <a:chOff x="0" y="0"/>
          <a:chExt cx="0" cy="0"/>
        </a:xfrm>
      </p:grpSpPr>
      <p:sp>
        <p:nvSpPr>
          <p:cNvPr id="743" name="Google Shape;743;p7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44" name="Google Shape;744;p75"/>
          <p:cNvSpPr/>
          <p:nvPr/>
        </p:nvSpPr>
        <p:spPr>
          <a:xfrm>
            <a:off x="0" y="0"/>
            <a:ext cx="4762500" cy="6858000"/>
          </a:xfrm>
          <a:prstGeom prst="rect">
            <a:avLst/>
          </a:prstGeom>
          <a:solidFill>
            <a:srgbClr val="53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45" name="Google Shape;745;p75"/>
          <p:cNvSpPr txBox="1">
            <a:spLocks noGrp="1"/>
          </p:cNvSpPr>
          <p:nvPr>
            <p:ph type="title"/>
          </p:nvPr>
        </p:nvSpPr>
        <p:spPr>
          <a:xfrm>
            <a:off x="173182" y="685801"/>
            <a:ext cx="4364182" cy="437110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4000"/>
              <a:buFont typeface="Sorts Mill Goudy"/>
              <a:buNone/>
            </a:pPr>
            <a:r>
              <a:rPr lang="en-US" sz="4000" b="1" cap="none">
                <a:solidFill>
                  <a:schemeClr val="lt2"/>
                </a:solidFill>
                <a:latin typeface="Sorts Mill Goudy"/>
                <a:ea typeface="Sorts Mill Goudy"/>
                <a:cs typeface="Sorts Mill Goudy"/>
                <a:sym typeface="Sorts Mill Goudy"/>
              </a:rPr>
              <a:t>PROFESSIONAL</a:t>
            </a:r>
            <a:br>
              <a:rPr lang="en-US" sz="4000" b="1" cap="none">
                <a:solidFill>
                  <a:schemeClr val="lt2"/>
                </a:solidFill>
                <a:latin typeface="Sorts Mill Goudy"/>
                <a:ea typeface="Sorts Mill Goudy"/>
                <a:cs typeface="Sorts Mill Goudy"/>
                <a:sym typeface="Sorts Mill Goudy"/>
              </a:rPr>
            </a:br>
            <a:r>
              <a:rPr lang="en-US" sz="4000" b="1" cap="none">
                <a:solidFill>
                  <a:schemeClr val="lt2"/>
                </a:solidFill>
                <a:latin typeface="Sorts Mill Goudy"/>
                <a:ea typeface="Sorts Mill Goudy"/>
                <a:cs typeface="Sorts Mill Goudy"/>
                <a:sym typeface="Sorts Mill Goudy"/>
              </a:rPr>
              <a:t>PERSPECTIVE</a:t>
            </a:r>
            <a:br>
              <a:rPr lang="en-US" sz="4000" b="1" cap="none">
                <a:solidFill>
                  <a:schemeClr val="lt2"/>
                </a:solidFill>
                <a:latin typeface="Sorts Mill Goudy"/>
                <a:ea typeface="Sorts Mill Goudy"/>
                <a:cs typeface="Sorts Mill Goudy"/>
                <a:sym typeface="Sorts Mill Goudy"/>
              </a:rPr>
            </a:br>
            <a:r>
              <a:rPr lang="en-US" sz="4000" b="1" cap="none">
                <a:solidFill>
                  <a:schemeClr val="lt2"/>
                </a:solidFill>
                <a:latin typeface="Sorts Mill Goudy"/>
                <a:ea typeface="Sorts Mill Goudy"/>
                <a:cs typeface="Sorts Mill Goudy"/>
                <a:sym typeface="Sorts Mill Goudy"/>
              </a:rPr>
              <a:t/>
            </a:r>
            <a:br>
              <a:rPr lang="en-US" sz="4000" b="1" cap="none">
                <a:solidFill>
                  <a:schemeClr val="lt2"/>
                </a:solidFill>
                <a:latin typeface="Sorts Mill Goudy"/>
                <a:ea typeface="Sorts Mill Goudy"/>
                <a:cs typeface="Sorts Mill Goudy"/>
                <a:sym typeface="Sorts Mill Goudy"/>
              </a:rPr>
            </a:br>
            <a:r>
              <a:rPr lang="en-US" sz="4000" b="1">
                <a:solidFill>
                  <a:schemeClr val="lt2"/>
                </a:solidFill>
              </a:rPr>
              <a:t>AND</a:t>
            </a:r>
            <a:r>
              <a:rPr lang="en-US" sz="4000" b="1" cap="none">
                <a:solidFill>
                  <a:schemeClr val="lt2"/>
                </a:solidFill>
                <a:latin typeface="Sorts Mill Goudy"/>
                <a:ea typeface="Sorts Mill Goudy"/>
                <a:cs typeface="Sorts Mill Goudy"/>
                <a:sym typeface="Sorts Mill Goudy"/>
              </a:rPr>
              <a:t/>
            </a:r>
            <a:br>
              <a:rPr lang="en-US" sz="4000" b="1" cap="none">
                <a:solidFill>
                  <a:schemeClr val="lt2"/>
                </a:solidFill>
                <a:latin typeface="Sorts Mill Goudy"/>
                <a:ea typeface="Sorts Mill Goudy"/>
                <a:cs typeface="Sorts Mill Goudy"/>
                <a:sym typeface="Sorts Mill Goudy"/>
              </a:rPr>
            </a:br>
            <a:r>
              <a:rPr lang="en-US" sz="4000" b="1" cap="none">
                <a:solidFill>
                  <a:schemeClr val="lt2"/>
                </a:solidFill>
                <a:latin typeface="Sorts Mill Goudy"/>
                <a:ea typeface="Sorts Mill Goudy"/>
                <a:cs typeface="Sorts Mill Goudy"/>
                <a:sym typeface="Sorts Mill Goudy"/>
              </a:rPr>
              <a:t/>
            </a:r>
            <a:br>
              <a:rPr lang="en-US" sz="4000" b="1" cap="none">
                <a:solidFill>
                  <a:schemeClr val="lt2"/>
                </a:solidFill>
                <a:latin typeface="Sorts Mill Goudy"/>
                <a:ea typeface="Sorts Mill Goudy"/>
                <a:cs typeface="Sorts Mill Goudy"/>
                <a:sym typeface="Sorts Mill Goudy"/>
              </a:rPr>
            </a:br>
            <a:r>
              <a:rPr lang="en-US" sz="4000" b="1" cap="none">
                <a:solidFill>
                  <a:schemeClr val="lt2"/>
                </a:solidFill>
                <a:latin typeface="Sorts Mill Goudy"/>
                <a:ea typeface="Sorts Mill Goudy"/>
                <a:cs typeface="Sorts Mill Goudy"/>
                <a:sym typeface="Sorts Mill Goudy"/>
              </a:rPr>
              <a:t>RERA </a:t>
            </a:r>
            <a:endParaRPr/>
          </a:p>
        </p:txBody>
      </p:sp>
      <p:pic>
        <p:nvPicPr>
          <p:cNvPr id="746" name="Google Shape;746;p75"/>
          <p:cNvPicPr preferRelativeResize="0"/>
          <p:nvPr/>
        </p:nvPicPr>
        <p:blipFill rotWithShape="1">
          <a:blip r:embed="rId3">
            <a:alphaModFix/>
          </a:blip>
          <a:srcRect/>
          <a:stretch/>
        </p:blipFill>
        <p:spPr>
          <a:xfrm>
            <a:off x="5410200" y="809232"/>
            <a:ext cx="6096000" cy="5239537"/>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6"/>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2000"/>
              <a:buFont typeface="Garamond"/>
              <a:buNone/>
            </a:pPr>
            <a:r>
              <a:rPr lang="en-US" sz="2000" b="1">
                <a:latin typeface="Garamond"/>
                <a:ea typeface="Garamond"/>
                <a:cs typeface="Garamond"/>
                <a:sym typeface="Garamond"/>
              </a:rPr>
              <a:t>PROFESSIONAL PERSPECTIVE</a:t>
            </a:r>
            <a:endParaRPr/>
          </a:p>
        </p:txBody>
      </p:sp>
      <p:sp>
        <p:nvSpPr>
          <p:cNvPr id="752" name="Google Shape;752;p76"/>
          <p:cNvSpPr txBox="1">
            <a:spLocks noGrp="1"/>
          </p:cNvSpPr>
          <p:nvPr>
            <p:ph type="body" idx="1"/>
          </p:nvPr>
        </p:nvSpPr>
        <p:spPr>
          <a:xfrm>
            <a:off x="1396238" y="86512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2"/>
              </a:buClr>
              <a:buSzPts val="1960"/>
              <a:buAutoNum type="arabicPeriod"/>
            </a:pPr>
            <a:r>
              <a:rPr lang="en-US" sz="2800">
                <a:latin typeface="Garamond"/>
                <a:ea typeface="Garamond"/>
                <a:cs typeface="Garamond"/>
                <a:sym typeface="Garamond"/>
              </a:rPr>
              <a:t>Rera – Regulatory Authority for the Real Estate Industry</a:t>
            </a:r>
            <a:endParaRPr/>
          </a:p>
          <a:p>
            <a:pPr marL="457200" lvl="0" indent="-457200" algn="l" rtl="0">
              <a:lnSpc>
                <a:spcPct val="100000"/>
              </a:lnSpc>
              <a:spcBef>
                <a:spcPts val="1000"/>
              </a:spcBef>
              <a:spcAft>
                <a:spcPts val="0"/>
              </a:spcAft>
              <a:buClr>
                <a:srgbClr val="C00000"/>
              </a:buClr>
              <a:buSzPts val="1960"/>
              <a:buAutoNum type="arabicPeriod"/>
            </a:pPr>
            <a:r>
              <a:rPr lang="en-US" sz="2800" i="0">
                <a:solidFill>
                  <a:srgbClr val="C00000"/>
                </a:solidFill>
                <a:latin typeface="Garamond"/>
                <a:ea typeface="Garamond"/>
                <a:cs typeface="Garamond"/>
                <a:sym typeface="Garamond"/>
              </a:rPr>
              <a:t>Providing uniform data across all stakeholders</a:t>
            </a:r>
            <a:endParaRPr/>
          </a:p>
          <a:p>
            <a:pPr marL="457200" lvl="0" indent="-457200" algn="l" rtl="0">
              <a:lnSpc>
                <a:spcPct val="100000"/>
              </a:lnSpc>
              <a:spcBef>
                <a:spcPts val="1000"/>
              </a:spcBef>
              <a:spcAft>
                <a:spcPts val="0"/>
              </a:spcAft>
              <a:buClr>
                <a:srgbClr val="C00000"/>
              </a:buClr>
              <a:buSzPts val="1960"/>
              <a:buAutoNum type="arabicPeriod"/>
            </a:pPr>
            <a:r>
              <a:rPr lang="en-US" sz="2800" b="0" i="0">
                <a:solidFill>
                  <a:srgbClr val="C00000"/>
                </a:solidFill>
                <a:latin typeface="Garamond"/>
                <a:ea typeface="Garamond"/>
                <a:cs typeface="Garamond"/>
                <a:sym typeface="Garamond"/>
              </a:rPr>
              <a:t>Differences and Variances </a:t>
            </a:r>
            <a:endParaRPr sz="2800" b="0">
              <a:solidFill>
                <a:srgbClr val="C00000"/>
              </a:solidFill>
              <a:latin typeface="Garamond"/>
              <a:ea typeface="Garamond"/>
              <a:cs typeface="Garamond"/>
              <a:sym typeface="Garamond"/>
            </a:endParaRPr>
          </a:p>
          <a:p>
            <a:pPr marL="457200" lvl="0" indent="-457200" algn="l" rtl="0">
              <a:lnSpc>
                <a:spcPct val="100000"/>
              </a:lnSpc>
              <a:spcBef>
                <a:spcPts val="1000"/>
              </a:spcBef>
              <a:spcAft>
                <a:spcPts val="0"/>
              </a:spcAft>
              <a:buClr>
                <a:srgbClr val="C00000"/>
              </a:buClr>
              <a:buSzPts val="1960"/>
              <a:buFont typeface="Arial"/>
              <a:buAutoNum type="arabicPeriod"/>
            </a:pPr>
            <a:r>
              <a:rPr lang="en-US" sz="2800">
                <a:solidFill>
                  <a:srgbClr val="C00000"/>
                </a:solidFill>
                <a:latin typeface="Garamond"/>
                <a:ea typeface="Garamond"/>
                <a:cs typeface="Garamond"/>
                <a:sym typeface="Garamond"/>
              </a:rPr>
              <a:t>Stakeholders and CA’s Role</a:t>
            </a:r>
            <a:endParaRPr/>
          </a:p>
          <a:p>
            <a:pPr marL="457200" lvl="0" indent="-457200" algn="l" rtl="0">
              <a:lnSpc>
                <a:spcPct val="100000"/>
              </a:lnSpc>
              <a:spcBef>
                <a:spcPts val="1000"/>
              </a:spcBef>
              <a:spcAft>
                <a:spcPts val="0"/>
              </a:spcAft>
              <a:buClr>
                <a:srgbClr val="C00000"/>
              </a:buClr>
              <a:buSzPts val="1960"/>
              <a:buFont typeface="Arial"/>
              <a:buAutoNum type="arabicPeriod"/>
            </a:pPr>
            <a:r>
              <a:rPr lang="en-US" sz="2800">
                <a:solidFill>
                  <a:srgbClr val="C00000"/>
                </a:solidFill>
                <a:latin typeface="Garamond"/>
                <a:ea typeface="Garamond"/>
                <a:cs typeface="Garamond"/>
                <a:sym typeface="Garamond"/>
              </a:rPr>
              <a:t>Role of CA’s</a:t>
            </a:r>
            <a:endParaRPr/>
          </a:p>
          <a:p>
            <a:pPr marL="457200" lvl="0" indent="-457200" algn="l" rtl="0">
              <a:lnSpc>
                <a:spcPct val="100000"/>
              </a:lnSpc>
              <a:spcBef>
                <a:spcPts val="1000"/>
              </a:spcBef>
              <a:spcAft>
                <a:spcPts val="0"/>
              </a:spcAft>
              <a:buClr>
                <a:srgbClr val="C00000"/>
              </a:buClr>
              <a:buSzPts val="1960"/>
              <a:buFont typeface="Arial"/>
              <a:buAutoNum type="arabicPeriod"/>
            </a:pPr>
            <a:r>
              <a:rPr lang="en-US" sz="2800">
                <a:solidFill>
                  <a:srgbClr val="C00000"/>
                </a:solidFill>
                <a:latin typeface="Garamond"/>
                <a:ea typeface="Garamond"/>
                <a:cs typeface="Garamond"/>
                <a:sym typeface="Garamond"/>
              </a:rPr>
              <a:t>Post RERA Practices</a:t>
            </a:r>
            <a:endParaRPr sz="2800">
              <a:latin typeface="Garamond"/>
              <a:ea typeface="Garamond"/>
              <a:cs typeface="Garamond"/>
              <a:sym typeface="Garamond"/>
            </a:endParaRPr>
          </a:p>
          <a:p>
            <a:pPr marL="457200" lvl="0" indent="-332740" algn="l" rtl="0">
              <a:lnSpc>
                <a:spcPct val="100000"/>
              </a:lnSpc>
              <a:spcBef>
                <a:spcPts val="1000"/>
              </a:spcBef>
              <a:spcAft>
                <a:spcPts val="0"/>
              </a:spcAft>
              <a:buClr>
                <a:schemeClr val="dk2"/>
              </a:buClr>
              <a:buSzPts val="1960"/>
              <a:buNone/>
            </a:pPr>
            <a:endParaRPr sz="2800">
              <a:latin typeface="Garamond"/>
              <a:ea typeface="Garamond"/>
              <a:cs typeface="Garamond"/>
              <a:sym typeface="Garamon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7"/>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i="0">
                <a:solidFill>
                  <a:srgbClr val="C00000"/>
                </a:solidFill>
              </a:rPr>
              <a:t>PROVIDING UNIFORM DATA ACROSS ALL STAKEHOLDERS</a:t>
            </a:r>
            <a:endParaRPr sz="2000" b="1">
              <a:latin typeface="Garamond"/>
              <a:ea typeface="Garamond"/>
              <a:cs typeface="Garamond"/>
              <a:sym typeface="Garamond"/>
            </a:endParaRPr>
          </a:p>
        </p:txBody>
      </p:sp>
      <p:sp>
        <p:nvSpPr>
          <p:cNvPr id="758" name="Google Shape;758;p77"/>
          <p:cNvSpPr txBox="1">
            <a:spLocks noGrp="1"/>
          </p:cNvSpPr>
          <p:nvPr>
            <p:ph type="body" idx="1"/>
          </p:nvPr>
        </p:nvSpPr>
        <p:spPr>
          <a:xfrm>
            <a:off x="1396238" y="865121"/>
            <a:ext cx="9486901" cy="52720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800100" lvl="0" indent="-342900" algn="just" rtl="0">
              <a:spcBef>
                <a:spcPts val="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Management of the Business houses – in case of a large </a:t>
            </a:r>
            <a:r>
              <a:rPr lang="en-US" sz="1400" dirty="0" err="1">
                <a:latin typeface="Garamond" panose="02020404030301010803" pitchFamily="18" charset="0"/>
                <a:ea typeface="Book Antiqua"/>
                <a:cs typeface="Book Antiqua"/>
                <a:sym typeface="Book Antiqua"/>
              </a:rPr>
              <a:t>organisation</a:t>
            </a:r>
            <a:r>
              <a:rPr lang="en-US" sz="1400" dirty="0">
                <a:latin typeface="Garamond" panose="02020404030301010803" pitchFamily="18" charset="0"/>
                <a:ea typeface="Book Antiqua"/>
                <a:cs typeface="Book Antiqua"/>
                <a:sym typeface="Book Antiqua"/>
              </a:rPr>
              <a:t>, management/board of directors to know the various critical numbers/data of the </a:t>
            </a:r>
            <a:r>
              <a:rPr lang="en-US" sz="1400" dirty="0" err="1">
                <a:latin typeface="Garamond" panose="02020404030301010803" pitchFamily="18" charset="0"/>
                <a:ea typeface="Book Antiqua"/>
                <a:cs typeface="Book Antiqua"/>
                <a:sym typeface="Book Antiqua"/>
              </a:rPr>
              <a:t>organisation</a:t>
            </a:r>
            <a:r>
              <a:rPr lang="en-US" sz="1400" dirty="0">
                <a:latin typeface="Garamond" panose="02020404030301010803" pitchFamily="18" charset="0"/>
                <a:ea typeface="Book Antiqua"/>
                <a:cs typeface="Book Antiqua"/>
                <a:sym typeface="Book Antiqua"/>
              </a:rPr>
              <a:t>/business</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Regulatory Body – Real Estate Regulatory Authority – is the custodian of all information related to the real estate project. Act as a bridge between the promoter entity and the public at large</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Lenders – to ensure the funds so released/lent is utilized for the purpose of project development or intended use</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Prospective Customers – Customers will look into the project details, business house, or </a:t>
            </a:r>
            <a:r>
              <a:rPr lang="en-US" sz="1400" dirty="0" err="1">
                <a:latin typeface="Garamond" panose="02020404030301010803" pitchFamily="18" charset="0"/>
                <a:ea typeface="Book Antiqua"/>
                <a:cs typeface="Book Antiqua"/>
                <a:sym typeface="Book Antiqua"/>
              </a:rPr>
              <a:t>organisation</a:t>
            </a:r>
            <a:r>
              <a:rPr lang="en-US" sz="1400" dirty="0">
                <a:latin typeface="Garamond" panose="02020404030301010803" pitchFamily="18" charset="0"/>
                <a:ea typeface="Book Antiqua"/>
                <a:cs typeface="Book Antiqua"/>
                <a:sym typeface="Book Antiqua"/>
              </a:rPr>
              <a:t> before they make a decision in the selection of the property and more so, the performance &amp; delivery of the earlier projects to the customers.</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Government Agencies – planning authorities and other statutory authorities, granted permission to construct or develop the real estate project </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Tax Authorities – wanting to collect the applicable taxes based on the transactions</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Research Agencies – Research Agencies to prepare the Analytical report to publish </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Investors </a:t>
            </a:r>
            <a:endParaRPr sz="1400" dirty="0">
              <a:latin typeface="Garamond" panose="02020404030301010803" pitchFamily="18" charset="0"/>
              <a:ea typeface="Calibri"/>
              <a:cs typeface="Calibri"/>
              <a:sym typeface="Calibri"/>
            </a:endParaRPr>
          </a:p>
          <a:p>
            <a:pPr marL="800100" lvl="0" indent="-342900" algn="just" rtl="0">
              <a:spcBef>
                <a:spcPts val="1800"/>
              </a:spcBef>
              <a:spcAft>
                <a:spcPts val="0"/>
              </a:spcAft>
              <a:buClr>
                <a:schemeClr val="dk2"/>
              </a:buClr>
              <a:buSzPts val="980"/>
              <a:buFont typeface="Sorts Mill Goudy"/>
              <a:buAutoNum type="arabicPeriod"/>
            </a:pPr>
            <a:r>
              <a:rPr lang="en-US" sz="1400" dirty="0">
                <a:latin typeface="Garamond" panose="02020404030301010803" pitchFamily="18" charset="0"/>
                <a:ea typeface="Book Antiqua"/>
                <a:cs typeface="Book Antiqua"/>
                <a:sym typeface="Book Antiqua"/>
              </a:rPr>
              <a:t>Stock Exchanges</a:t>
            </a:r>
            <a:endParaRPr sz="1400" dirty="0">
              <a:latin typeface="Garamond" panose="02020404030301010803" pitchFamily="18" charset="0"/>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78"/>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b="0" i="0" dirty="0">
                <a:solidFill>
                  <a:srgbClr val="C00000"/>
                </a:solidFill>
                <a:latin typeface="Garamond" panose="02020404030301010803" pitchFamily="18" charset="0"/>
              </a:rPr>
              <a:t>DIFFERENCES AND VARIANCES </a:t>
            </a:r>
            <a:endParaRPr sz="2000" b="1" dirty="0">
              <a:latin typeface="Garamond" panose="02020404030301010803" pitchFamily="18" charset="0"/>
              <a:ea typeface="Garamond"/>
              <a:cs typeface="Garamond"/>
              <a:sym typeface="Garamond"/>
            </a:endParaRPr>
          </a:p>
        </p:txBody>
      </p:sp>
      <p:sp>
        <p:nvSpPr>
          <p:cNvPr id="764" name="Google Shape;764;p78"/>
          <p:cNvSpPr txBox="1">
            <a:spLocks noGrp="1"/>
          </p:cNvSpPr>
          <p:nvPr>
            <p:ph type="body" idx="1"/>
          </p:nvPr>
        </p:nvSpPr>
        <p:spPr>
          <a:xfrm>
            <a:off x="1396238" y="865120"/>
            <a:ext cx="9486901" cy="5103723"/>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228600" lvl="0" indent="0" algn="just" rtl="0">
              <a:lnSpc>
                <a:spcPct val="106000"/>
              </a:lnSpc>
              <a:spcBef>
                <a:spcPts val="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1.</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The Estimated costs submitted with RERA are different from that of cost details submitted to the lenders/financial institutions </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2.</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Details of Amount </a:t>
            </a:r>
            <a:r>
              <a:rPr lang="en-US" sz="1800" dirty="0" err="1">
                <a:latin typeface="Garamond" panose="02020404030301010803" pitchFamily="18" charset="0"/>
                <a:ea typeface="Book Antiqua"/>
                <a:cs typeface="Book Antiqua"/>
                <a:sym typeface="Book Antiqua"/>
              </a:rPr>
              <a:t>realised</a:t>
            </a:r>
            <a:r>
              <a:rPr lang="en-US" sz="1800" dirty="0">
                <a:latin typeface="Garamond" panose="02020404030301010803" pitchFamily="18" charset="0"/>
                <a:ea typeface="Book Antiqua"/>
                <a:cs typeface="Book Antiqua"/>
                <a:sym typeface="Book Antiqua"/>
              </a:rPr>
              <a:t> from the allottees as per RERA and as per Books of Accounts. The amount </a:t>
            </a:r>
            <a:r>
              <a:rPr lang="en-US" sz="1800" dirty="0" err="1">
                <a:latin typeface="Garamond" panose="02020404030301010803" pitchFamily="18" charset="0"/>
                <a:ea typeface="Book Antiqua"/>
                <a:cs typeface="Book Antiqua"/>
                <a:sym typeface="Book Antiqua"/>
              </a:rPr>
              <a:t>realised</a:t>
            </a:r>
            <a:r>
              <a:rPr lang="en-US" sz="1800" dirty="0">
                <a:latin typeface="Garamond" panose="02020404030301010803" pitchFamily="18" charset="0"/>
                <a:ea typeface="Book Antiqua"/>
                <a:cs typeface="Book Antiqua"/>
                <a:sym typeface="Book Antiqua"/>
              </a:rPr>
              <a:t> is classified under various heads (like sales, current liabilities, taxes </a:t>
            </a:r>
            <a:r>
              <a:rPr lang="en-US" sz="1800" dirty="0" err="1">
                <a:latin typeface="Garamond" panose="02020404030301010803" pitchFamily="18" charset="0"/>
                <a:ea typeface="Book Antiqua"/>
                <a:cs typeface="Book Antiqua"/>
                <a:sym typeface="Book Antiqua"/>
              </a:rPr>
              <a:t>etc</a:t>
            </a:r>
            <a:r>
              <a:rPr lang="en-US" sz="1800" dirty="0">
                <a:latin typeface="Garamond" panose="02020404030301010803" pitchFamily="18" charset="0"/>
                <a:ea typeface="Book Antiqua"/>
                <a:cs typeface="Book Antiqua"/>
                <a:sym typeface="Book Antiqua"/>
              </a:rPr>
              <a:t>) </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3.</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 Of completion is more in RERA and less with Income Tax or GST</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4.</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Number of units booked/sold is more with RERA compared to Income Tax or GST </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5.</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Amount incurred as per RERA is more compared with the Purchases in GST R</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6.</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Amount incurred as per RERA is more compared the Books of Accounts audited</a:t>
            </a:r>
            <a:endParaRPr sz="1800" dirty="0">
              <a:latin typeface="Garamond" panose="02020404030301010803" pitchFamily="18" charset="0"/>
              <a:ea typeface="Calibri"/>
              <a:cs typeface="Calibri"/>
              <a:sym typeface="Calibri"/>
            </a:endParaRPr>
          </a:p>
          <a:p>
            <a:pPr marL="228600" lvl="0" indent="0" algn="just" rtl="0">
              <a:lnSpc>
                <a:spcPct val="106000"/>
              </a:lnSpc>
              <a:spcBef>
                <a:spcPts val="1800"/>
              </a:spcBef>
              <a:spcAft>
                <a:spcPts val="0"/>
              </a:spcAft>
              <a:buClr>
                <a:schemeClr val="dk2"/>
              </a:buClr>
              <a:buSzPts val="1260"/>
              <a:buNone/>
            </a:pPr>
            <a:r>
              <a:rPr lang="en-US" sz="1800" dirty="0">
                <a:latin typeface="Garamond" panose="02020404030301010803" pitchFamily="18" charset="0"/>
                <a:ea typeface="Book Antiqua"/>
                <a:cs typeface="Book Antiqua"/>
                <a:sym typeface="Book Antiqua"/>
              </a:rPr>
              <a:t>7.</a:t>
            </a:r>
            <a:r>
              <a:rPr lang="en-US" sz="1800" dirty="0">
                <a:latin typeface="Garamond" panose="02020404030301010803" pitchFamily="18" charset="0"/>
                <a:ea typeface="Times New Roman"/>
                <a:cs typeface="Times New Roman"/>
                <a:sym typeface="Times New Roman"/>
              </a:rPr>
              <a:t>     </a:t>
            </a:r>
            <a:r>
              <a:rPr lang="en-US" sz="1800" dirty="0">
                <a:latin typeface="Garamond" panose="02020404030301010803" pitchFamily="18" charset="0"/>
                <a:ea typeface="Book Antiqua"/>
                <a:cs typeface="Book Antiqua"/>
                <a:sym typeface="Book Antiqua"/>
              </a:rPr>
              <a:t>Sold/unsold inventory or receivables as per RERA compared to the certificate submitted to the banker as stock or receivable statements.</a:t>
            </a:r>
            <a:endParaRPr sz="1800" dirty="0">
              <a:latin typeface="Garamond" panose="02020404030301010803" pitchFamily="18" charset="0"/>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9"/>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Book Antiqua"/>
              <a:buNone/>
            </a:pPr>
            <a:r>
              <a:rPr lang="en-US" sz="2400" dirty="0">
                <a:solidFill>
                  <a:srgbClr val="C00000"/>
                </a:solidFill>
                <a:latin typeface="Garamond" panose="02020404030301010803" pitchFamily="18" charset="0"/>
                <a:ea typeface="Book Antiqua"/>
                <a:cs typeface="Book Antiqua"/>
                <a:sym typeface="Book Antiqua"/>
              </a:rPr>
              <a:t>STAKEHOLDERS AND CA’S ROLE</a:t>
            </a:r>
            <a:endParaRPr sz="2400" b="1" dirty="0">
              <a:latin typeface="Garamond" panose="02020404030301010803" pitchFamily="18" charset="0"/>
              <a:ea typeface="Garamond"/>
              <a:cs typeface="Garamond"/>
              <a:sym typeface="Garamond"/>
            </a:endParaRPr>
          </a:p>
        </p:txBody>
      </p:sp>
      <p:sp>
        <p:nvSpPr>
          <p:cNvPr id="770" name="Google Shape;770;p79"/>
          <p:cNvSpPr txBox="1">
            <a:spLocks noGrp="1"/>
          </p:cNvSpPr>
          <p:nvPr>
            <p:ph type="body" idx="1"/>
          </p:nvPr>
        </p:nvSpPr>
        <p:spPr>
          <a:xfrm>
            <a:off x="1396238" y="865120"/>
            <a:ext cx="9486901" cy="516543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Promoter – Developer / Builder</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Promoter – Landowners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Allottees – Customers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Professionals – CA’s, Engineers, Architects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Bankers of RERA Designated Bank Account</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Lenders – Construction Finance</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Lenders – Housing Loans to Customers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Government Agencies / Govt Agency</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Legal Professionals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Other Revenue Authorities – GST, IT</a:t>
            </a:r>
            <a:endParaRPr sz="1800" dirty="0">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chemeClr val="dk2"/>
              </a:buClr>
              <a:buSzPts val="1680"/>
              <a:buFont typeface="Sorts Mill Goudy"/>
              <a:buAutoNum type="arabicPeriod"/>
            </a:pPr>
            <a:r>
              <a:rPr lang="en-US" sz="1800" dirty="0">
                <a:latin typeface="Garamond" panose="02020404030301010803" pitchFamily="18" charset="0"/>
                <a:ea typeface="Book Antiqua"/>
                <a:cs typeface="Book Antiqua"/>
                <a:sym typeface="Book Antiqua"/>
              </a:rPr>
              <a:t>RERA Authorities </a:t>
            </a:r>
            <a:endParaRPr sz="1800" dirty="0">
              <a:latin typeface="Garamond" panose="02020404030301010803" pitchFamily="18" charset="0"/>
              <a:ea typeface="Book Antiqua"/>
              <a:cs typeface="Book Antiqua"/>
              <a:sym typeface="Book Antiqu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81"/>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00000"/>
              </a:buClr>
              <a:buSzPct val="100000"/>
              <a:buFont typeface="Sorts Mill Goudy"/>
              <a:buNone/>
            </a:pPr>
            <a:r>
              <a:rPr lang="en-US" b="1">
                <a:solidFill>
                  <a:srgbClr val="C00000"/>
                </a:solidFill>
              </a:rPr>
              <a:t>ROLE OF CA’S</a:t>
            </a:r>
            <a:endParaRPr b="1">
              <a:latin typeface="Garamond"/>
              <a:ea typeface="Garamond"/>
              <a:cs typeface="Garamond"/>
              <a:sym typeface="Garamond"/>
            </a:endParaRPr>
          </a:p>
        </p:txBody>
      </p:sp>
      <p:sp>
        <p:nvSpPr>
          <p:cNvPr id="782" name="Google Shape;782;p81"/>
          <p:cNvSpPr txBox="1">
            <a:spLocks noGrp="1"/>
          </p:cNvSpPr>
          <p:nvPr>
            <p:ph type="body" idx="1"/>
          </p:nvPr>
        </p:nvSpPr>
        <p:spPr>
          <a:xfrm>
            <a:off x="1396238" y="865121"/>
            <a:ext cx="9486901" cy="514299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just" rtl="0">
              <a:lnSpc>
                <a:spcPct val="100000"/>
              </a:lnSpc>
              <a:spcBef>
                <a:spcPts val="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Decision regarding Entity creation to implement the Project – </a:t>
            </a:r>
            <a:r>
              <a:rPr lang="en-US" sz="1800" dirty="0">
                <a:solidFill>
                  <a:srgbClr val="C00000"/>
                </a:solidFill>
                <a:latin typeface="Garamond" panose="02020404030301010803" pitchFamily="18" charset="0"/>
                <a:ea typeface="Book Antiqua"/>
                <a:cs typeface="Book Antiqua"/>
                <a:sym typeface="Book Antiqua"/>
              </a:rPr>
              <a:t>Ind, PF, LLP, Co</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Purchasing an Agricultural Land with the intention to convert into Non-Agricultural Land and propose a plot layout scheme – </a:t>
            </a:r>
            <a:r>
              <a:rPr lang="en-US" sz="1800" dirty="0">
                <a:solidFill>
                  <a:srgbClr val="C00000"/>
                </a:solidFill>
                <a:latin typeface="Garamond" panose="02020404030301010803" pitchFamily="18" charset="0"/>
                <a:ea typeface="Book Antiqua"/>
                <a:cs typeface="Book Antiqua"/>
                <a:sym typeface="Book Antiqua"/>
              </a:rPr>
              <a:t>Revenue Laws, Taxation</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Acquiring Development rights from a Landlord under Revenue Sharing or Area Sharing arrangement – </a:t>
            </a:r>
            <a:r>
              <a:rPr lang="en-US" sz="1800" dirty="0">
                <a:solidFill>
                  <a:srgbClr val="C00000"/>
                </a:solidFill>
                <a:latin typeface="Garamond" panose="02020404030301010803" pitchFamily="18" charset="0"/>
                <a:ea typeface="Book Antiqua"/>
                <a:cs typeface="Book Antiqua"/>
                <a:sym typeface="Book Antiqua"/>
              </a:rPr>
              <a:t>IT, RERA, GST, Legal, stamp duty, viability</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Acquiring Development rights from another Developer as a co-developer along with the existing Developer – </a:t>
            </a:r>
            <a:r>
              <a:rPr lang="en-US" sz="1800" dirty="0">
                <a:solidFill>
                  <a:srgbClr val="C00000"/>
                </a:solidFill>
                <a:latin typeface="Garamond" panose="02020404030301010803" pitchFamily="18" charset="0"/>
                <a:ea typeface="Book Antiqua"/>
                <a:cs typeface="Book Antiqua"/>
                <a:sym typeface="Book Antiqua"/>
              </a:rPr>
              <a:t>in case of stressed projects</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Obtain RERA registration and initiating the Project Execution.</a:t>
            </a:r>
            <a:endParaRPr sz="1800" dirty="0">
              <a:latin typeface="Garamond" panose="02020404030301010803" pitchFamily="18" charset="0"/>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Mobilization and structuring the funds for the Real Estate Project</a:t>
            </a:r>
            <a:endParaRPr sz="1800" dirty="0">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chemeClr val="dk2"/>
              </a:buClr>
              <a:buSzPct val="70000"/>
              <a:buFont typeface="Sorts Mill Goudy"/>
              <a:buAutoNum type="arabicPeriod"/>
            </a:pPr>
            <a:r>
              <a:rPr lang="en-US" sz="1800" dirty="0">
                <a:latin typeface="Garamond" panose="02020404030301010803" pitchFamily="18" charset="0"/>
                <a:ea typeface="Book Antiqua"/>
                <a:cs typeface="Book Antiqua"/>
                <a:sym typeface="Book Antiqua"/>
              </a:rPr>
              <a:t>Completion of Project and handover to association </a:t>
            </a:r>
            <a:endParaRPr sz="1800" dirty="0">
              <a:latin typeface="Garamond" panose="02020404030301010803" pitchFamily="18" charset="0"/>
              <a:ea typeface="Book Antiqua"/>
              <a:cs typeface="Book Antiqua"/>
              <a:sym typeface="Book Antiqu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2"/>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400" dirty="0">
                <a:solidFill>
                  <a:srgbClr val="C00000"/>
                </a:solidFill>
                <a:latin typeface="Garamond" panose="02020404030301010803" pitchFamily="18" charset="0"/>
              </a:rPr>
              <a:t>POST RERA PRACTICES</a:t>
            </a:r>
            <a:endParaRPr sz="2400" b="1" dirty="0">
              <a:latin typeface="Garamond" panose="02020404030301010803" pitchFamily="18" charset="0"/>
              <a:ea typeface="Garamond"/>
              <a:cs typeface="Garamond"/>
              <a:sym typeface="Garamond"/>
            </a:endParaRPr>
          </a:p>
        </p:txBody>
      </p:sp>
      <p:sp>
        <p:nvSpPr>
          <p:cNvPr id="788" name="Google Shape;788;p82"/>
          <p:cNvSpPr txBox="1">
            <a:spLocks noGrp="1"/>
          </p:cNvSpPr>
          <p:nvPr>
            <p:ph type="body" idx="1"/>
          </p:nvPr>
        </p:nvSpPr>
        <p:spPr>
          <a:xfrm>
            <a:off x="1396238" y="865121"/>
            <a:ext cx="9486901" cy="517104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457200" algn="just" rtl="0">
              <a:lnSpc>
                <a:spcPct val="100000"/>
              </a:lnSpc>
              <a:spcBef>
                <a:spcPts val="0"/>
              </a:spcBef>
              <a:spcAft>
                <a:spcPts val="0"/>
              </a:spcAft>
              <a:buClr>
                <a:srgbClr val="212529"/>
              </a:buClr>
              <a:buSzPts val="1260"/>
              <a:buFont typeface="Sorts Mill Goudy"/>
              <a:buAutoNum type="arabicPeriod"/>
            </a:pPr>
            <a:r>
              <a:rPr lang="en-US" sz="1800" b="1" dirty="0">
                <a:solidFill>
                  <a:srgbClr val="212529"/>
                </a:solidFill>
                <a:latin typeface="Garamond" panose="02020404030301010803" pitchFamily="18" charset="0"/>
                <a:ea typeface="Garamond"/>
                <a:cs typeface="Garamond"/>
                <a:sym typeface="Garamond"/>
              </a:rPr>
              <a:t>Prior Registration of Real estate projects is mandatory</a:t>
            </a:r>
            <a:r>
              <a:rPr lang="en-US" sz="1800" dirty="0">
                <a:solidFill>
                  <a:srgbClr val="212529"/>
                </a:solidFill>
                <a:latin typeface="Garamond" panose="02020404030301010803" pitchFamily="18" charset="0"/>
                <a:ea typeface="Garamond"/>
                <a:cs typeface="Garamond"/>
                <a:sym typeface="Garamond"/>
              </a:rPr>
              <a:t> – every project required to obtain the registration from RERA Authority before marketing, advertise, collect advance, invite people </a:t>
            </a:r>
            <a:r>
              <a:rPr lang="en-US" sz="1800" dirty="0" err="1">
                <a:solidFill>
                  <a:srgbClr val="212529"/>
                </a:solidFill>
                <a:latin typeface="Garamond" panose="02020404030301010803" pitchFamily="18" charset="0"/>
                <a:ea typeface="Garamond"/>
                <a:cs typeface="Garamond"/>
                <a:sym typeface="Garamond"/>
              </a:rPr>
              <a:t>etc</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Authority either grants or rejects the application for registration within 30 days – further the Act mention the </a:t>
            </a:r>
            <a:r>
              <a:rPr lang="en-US" sz="1800" b="1" dirty="0">
                <a:solidFill>
                  <a:srgbClr val="212529"/>
                </a:solidFill>
                <a:latin typeface="Garamond" panose="02020404030301010803" pitchFamily="18" charset="0"/>
                <a:ea typeface="Garamond"/>
                <a:cs typeface="Garamond"/>
                <a:sym typeface="Garamond"/>
              </a:rPr>
              <a:t>deemed registration</a:t>
            </a:r>
            <a:r>
              <a:rPr lang="en-US" sz="1800" dirty="0">
                <a:solidFill>
                  <a:srgbClr val="212529"/>
                </a:solidFill>
                <a:latin typeface="Garamond" panose="02020404030301010803" pitchFamily="18" charset="0"/>
                <a:ea typeface="Garamond"/>
                <a:cs typeface="Garamond"/>
                <a:sym typeface="Garamond"/>
              </a:rPr>
              <a:t> if the Authority fail to issue the registration within 30 days of the application</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Details of registration granted by RERA for the project available on RERA portal</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Details of the Project including Number/ types of apartments or plots booked, approvals granted, NOC’s, the status of the project </a:t>
            </a:r>
            <a:r>
              <a:rPr lang="en-US" sz="1800" dirty="0" err="1">
                <a:solidFill>
                  <a:srgbClr val="212529"/>
                </a:solidFill>
                <a:latin typeface="Garamond" panose="02020404030301010803" pitchFamily="18" charset="0"/>
                <a:ea typeface="Garamond"/>
                <a:cs typeface="Garamond"/>
                <a:sym typeface="Garamond"/>
              </a:rPr>
              <a:t>etc</a:t>
            </a:r>
            <a:r>
              <a:rPr lang="en-US" sz="1800" dirty="0">
                <a:solidFill>
                  <a:srgbClr val="212529"/>
                </a:solidFill>
                <a:latin typeface="Garamond" panose="02020404030301010803" pitchFamily="18" charset="0"/>
                <a:ea typeface="Garamond"/>
                <a:cs typeface="Garamond"/>
                <a:sym typeface="Garamond"/>
              </a:rPr>
              <a:t> are published by the Authority on RERA Portal</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Sanctioned plan, layout plan, stage-wise schedule of completion of the project including the provisions for civic infrastructures like water, sanitation and electricity available on RERA portal</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RERA Registration Number shall be displayed on Project Site</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All advertising or marketing collaterals shall carry </a:t>
            </a:r>
            <a:r>
              <a:rPr lang="en-US" sz="1800" dirty="0" err="1">
                <a:solidFill>
                  <a:srgbClr val="212529"/>
                </a:solidFill>
                <a:latin typeface="Garamond" panose="02020404030301010803" pitchFamily="18" charset="0"/>
                <a:ea typeface="Garamond"/>
                <a:cs typeface="Garamond"/>
                <a:sym typeface="Garamond"/>
              </a:rPr>
              <a:t>Rera</a:t>
            </a:r>
            <a:r>
              <a:rPr lang="en-US" sz="1800" dirty="0">
                <a:solidFill>
                  <a:srgbClr val="212529"/>
                </a:solidFill>
                <a:latin typeface="Garamond" panose="02020404030301010803" pitchFamily="18" charset="0"/>
                <a:ea typeface="Garamond"/>
                <a:cs typeface="Garamond"/>
                <a:sym typeface="Garamond"/>
              </a:rPr>
              <a:t> Registration Number, RERA Website address  - Print, hoarding, social media, SMS, Television </a:t>
            </a:r>
            <a:r>
              <a:rPr lang="en-US" sz="1800" dirty="0" err="1">
                <a:solidFill>
                  <a:srgbClr val="212529"/>
                </a:solidFill>
                <a:latin typeface="Garamond" panose="02020404030301010803" pitchFamily="18" charset="0"/>
                <a:ea typeface="Garamond"/>
                <a:cs typeface="Garamond"/>
                <a:sym typeface="Garamond"/>
              </a:rPr>
              <a:t>etc</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RERA Registration number shall be displayed prominently on advertising or marketing collaterals.</a:t>
            </a:r>
            <a:endParaRPr sz="1800" dirty="0">
              <a:solidFill>
                <a:srgbClr val="212529"/>
              </a:solidFill>
              <a:latin typeface="Garamond" panose="02020404030301010803" pitchFamily="18" charset="0"/>
              <a:ea typeface="Book Antiqua"/>
              <a:cs typeface="Book Antiqua"/>
              <a:sym typeface="Book Antiqua"/>
            </a:endParaRPr>
          </a:p>
          <a:p>
            <a:pPr marL="457200" lvl="0" indent="-457200" algn="just" rtl="0">
              <a:lnSpc>
                <a:spcPct val="100000"/>
              </a:lnSpc>
              <a:spcBef>
                <a:spcPts val="1000"/>
              </a:spcBef>
              <a:spcAft>
                <a:spcPts val="0"/>
              </a:spcAft>
              <a:buClr>
                <a:srgbClr val="212529"/>
              </a:buClr>
              <a:buSzPts val="1260"/>
              <a:buFont typeface="Sorts Mill Goudy"/>
              <a:buAutoNum type="arabicPeriod"/>
            </a:pPr>
            <a:r>
              <a:rPr lang="en-US" sz="1800" dirty="0">
                <a:solidFill>
                  <a:srgbClr val="212529"/>
                </a:solidFill>
                <a:latin typeface="Garamond" panose="02020404030301010803" pitchFamily="18" charset="0"/>
                <a:ea typeface="Garamond"/>
                <a:cs typeface="Garamond"/>
                <a:sym typeface="Garamond"/>
              </a:rPr>
              <a:t>Promoter is responsible for obtaining leasehold certificate, commencement and completion/ occupancy certificate / completion certificates for all projects</a:t>
            </a:r>
            <a:endParaRPr sz="1800" dirty="0">
              <a:latin typeface="Garamond" panose="02020404030301010803" pitchFamily="18" charset="0"/>
              <a:ea typeface="Book Antiqua"/>
              <a:cs typeface="Book Antiqua"/>
              <a:sym typeface="Book Antiqu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3"/>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dirty="0">
                <a:solidFill>
                  <a:srgbClr val="C00000"/>
                </a:solidFill>
                <a:latin typeface="Garamond" panose="02020404030301010803" pitchFamily="18" charset="0"/>
              </a:rPr>
              <a:t>POST RERA PRACTICES</a:t>
            </a:r>
            <a:endParaRPr sz="2000" b="1" dirty="0">
              <a:latin typeface="Garamond"/>
              <a:ea typeface="Garamond"/>
              <a:cs typeface="Garamond"/>
              <a:sym typeface="Garamond"/>
            </a:endParaRPr>
          </a:p>
        </p:txBody>
      </p:sp>
      <p:sp>
        <p:nvSpPr>
          <p:cNvPr id="794" name="Google Shape;794;p83"/>
          <p:cNvSpPr txBox="1">
            <a:spLocks noGrp="1"/>
          </p:cNvSpPr>
          <p:nvPr>
            <p:ph type="body" idx="1"/>
          </p:nvPr>
        </p:nvSpPr>
        <p:spPr>
          <a:xfrm>
            <a:off x="1396238" y="865121"/>
            <a:ext cx="9486901" cy="508689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457200" algn="just" rtl="0">
              <a:lnSpc>
                <a:spcPct val="100000"/>
              </a:lnSpc>
              <a:spcBef>
                <a:spcPts val="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Shall provide Estimated Cost of the Project while application for registration. Means the promoters of the project shall prepare the comprehensive plan considering the various aspects / situation / risks in the life cycle of development of project.</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Landowner and Developer both are responsible under the Act as Promoter and liable to deliver to the allottees in terms of the agreement entered.</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Financial management under the Act is mandatory since inception to completion - collection, deposit and withdrawal of money </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70 % amount </a:t>
            </a:r>
            <a:r>
              <a:rPr lang="en-US" sz="2400" dirty="0" err="1">
                <a:solidFill>
                  <a:srgbClr val="212529"/>
                </a:solidFill>
                <a:latin typeface="Garamond"/>
                <a:ea typeface="Garamond"/>
                <a:cs typeface="Garamond"/>
                <a:sym typeface="Garamond"/>
              </a:rPr>
              <a:t>realised</a:t>
            </a:r>
            <a:r>
              <a:rPr lang="en-US" sz="2400" dirty="0">
                <a:solidFill>
                  <a:srgbClr val="212529"/>
                </a:solidFill>
                <a:latin typeface="Garamond"/>
                <a:ea typeface="Garamond"/>
                <a:cs typeface="Garamond"/>
                <a:sym typeface="Garamond"/>
              </a:rPr>
              <a:t> from the allottees shall be deposited into RERA Designated Project Bank Account</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Amount shall be withdrawn based on % of completion of development work</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Withdrawal of money from RERA Designated Project Bank Account shall be supported by Architect, Engineer and CA certificates certifying the % of completion of development work</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RERA Annual Audit Due date is 30th Sep of every year (6 months from the end of financial year) – Applicable to all projects since inception to completion.</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0"/>
            </a:pPr>
            <a:r>
              <a:rPr lang="en-US" sz="2400" dirty="0">
                <a:solidFill>
                  <a:srgbClr val="212529"/>
                </a:solidFill>
                <a:latin typeface="Garamond"/>
                <a:ea typeface="Garamond"/>
                <a:cs typeface="Garamond"/>
                <a:sym typeface="Garamond"/>
              </a:rPr>
              <a:t>RERA Audit report shall be uploaded along with quarterly updates (Sep quarter)</a:t>
            </a:r>
            <a:endParaRPr dirty="0">
              <a:latin typeface="Book Antiqua"/>
              <a:ea typeface="Book Antiqua"/>
              <a:cs typeface="Book Antiqua"/>
              <a:sym typeface="Book Antiqu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4"/>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dirty="0">
                <a:solidFill>
                  <a:srgbClr val="C00000"/>
                </a:solidFill>
                <a:latin typeface="Garamond" panose="02020404030301010803" pitchFamily="18" charset="0"/>
              </a:rPr>
              <a:t>POST RERA PRACTICES</a:t>
            </a:r>
            <a:endParaRPr sz="2000" b="1" dirty="0">
              <a:latin typeface="Garamond"/>
              <a:ea typeface="Garamond"/>
              <a:cs typeface="Garamond"/>
              <a:sym typeface="Garamond"/>
            </a:endParaRPr>
          </a:p>
        </p:txBody>
      </p:sp>
      <p:sp>
        <p:nvSpPr>
          <p:cNvPr id="800" name="Google Shape;800;p84"/>
          <p:cNvSpPr txBox="1">
            <a:spLocks noGrp="1"/>
          </p:cNvSpPr>
          <p:nvPr>
            <p:ph type="body" idx="1"/>
          </p:nvPr>
        </p:nvSpPr>
        <p:spPr>
          <a:xfrm>
            <a:off x="1396238" y="865121"/>
            <a:ext cx="9486901" cy="521031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457200" algn="just" rtl="0">
              <a:lnSpc>
                <a:spcPct val="100000"/>
              </a:lnSpc>
              <a:spcBef>
                <a:spcPts val="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Quarterly Updates due date - 15 days from the end of the quarter</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Any modification in the sanctioned plan shall require Section 14 Compliance – there cannot be unilateral decision of the promoter. Promoter shall obtain the consent from the allottees for any modification in plan.</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Change of promoter / transfer of rights requires Section 15 compliance</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2/3</a:t>
            </a:r>
            <a:r>
              <a:rPr lang="en-US" sz="2400" baseline="30000" dirty="0">
                <a:solidFill>
                  <a:srgbClr val="212529"/>
                </a:solidFill>
                <a:latin typeface="Garamond"/>
                <a:ea typeface="Garamond"/>
                <a:cs typeface="Garamond"/>
                <a:sym typeface="Garamond"/>
              </a:rPr>
              <a:t>rd</a:t>
            </a:r>
            <a:r>
              <a:rPr lang="en-US" sz="2400" dirty="0">
                <a:solidFill>
                  <a:srgbClr val="212529"/>
                </a:solidFill>
                <a:latin typeface="Garamond"/>
                <a:ea typeface="Garamond"/>
                <a:cs typeface="Garamond"/>
                <a:sym typeface="Garamond"/>
              </a:rPr>
              <a:t> Consent of Allottees required for modification of plan or change of promoter</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Extension application for End Date (renewal) for project is mandatory. Means every promoter shall plan and develop the project and deliver with in timelines provided.</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File application for extension 3 months before End Date</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All Compliances shall be in place (Quarterly updates, Annual Audit </a:t>
            </a:r>
            <a:r>
              <a:rPr lang="en-US" sz="2400" dirty="0" err="1">
                <a:solidFill>
                  <a:srgbClr val="212529"/>
                </a:solidFill>
                <a:latin typeface="Garamond"/>
                <a:ea typeface="Garamond"/>
                <a:cs typeface="Garamond"/>
                <a:sym typeface="Garamond"/>
              </a:rPr>
              <a:t>etc</a:t>
            </a:r>
            <a:r>
              <a:rPr lang="en-US" sz="2400" dirty="0">
                <a:solidFill>
                  <a:srgbClr val="212529"/>
                </a:solidFill>
                <a:latin typeface="Garamond"/>
                <a:ea typeface="Garamond"/>
                <a:cs typeface="Garamond"/>
                <a:sym typeface="Garamond"/>
              </a:rPr>
              <a:t> to seek for extension of end date)</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Extension of Registration in accordance with Section 6 of the Act</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Revocation of Registration of Project by authority as per Section 7 - </a:t>
            </a:r>
            <a:r>
              <a:rPr lang="en-US" sz="2400" dirty="0" err="1">
                <a:solidFill>
                  <a:srgbClr val="212529"/>
                </a:solidFill>
                <a:latin typeface="Garamond"/>
                <a:ea typeface="Garamond"/>
                <a:cs typeface="Garamond"/>
                <a:sym typeface="Garamond"/>
              </a:rPr>
              <a:t>Suomoto</a:t>
            </a:r>
            <a:r>
              <a:rPr lang="en-US" sz="2400" dirty="0">
                <a:solidFill>
                  <a:srgbClr val="212529"/>
                </a:solidFill>
                <a:latin typeface="Garamond"/>
                <a:ea typeface="Garamond"/>
                <a:cs typeface="Garamond"/>
                <a:sym typeface="Garamond"/>
              </a:rPr>
              <a:t> or based on complaint received</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18"/>
            </a:pPr>
            <a:r>
              <a:rPr lang="en-US" sz="2400" dirty="0">
                <a:solidFill>
                  <a:srgbClr val="212529"/>
                </a:solidFill>
                <a:latin typeface="Garamond"/>
                <a:ea typeface="Garamond"/>
                <a:cs typeface="Garamond"/>
                <a:sym typeface="Garamond"/>
              </a:rPr>
              <a:t>Display of defaulter list on the website of the Authority and inform to all other states about such defaulter</a:t>
            </a:r>
            <a:endParaRPr sz="2400" dirty="0">
              <a:solidFill>
                <a:srgbClr val="212529"/>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2000"/>
              <a:buFont typeface="Garamond"/>
              <a:buNone/>
            </a:pPr>
            <a:r>
              <a:rPr lang="en-US" sz="2000" b="1" dirty="0">
                <a:solidFill>
                  <a:srgbClr val="FF0000"/>
                </a:solidFill>
                <a:latin typeface="Garamond"/>
                <a:ea typeface="Garamond"/>
                <a:cs typeface="Garamond"/>
                <a:sym typeface="Garamond"/>
              </a:rPr>
              <a:t>STATUTE - RULES, REGULATIONS, ORDERS</a:t>
            </a:r>
            <a:endParaRPr dirty="0"/>
          </a:p>
        </p:txBody>
      </p:sp>
      <p:pic>
        <p:nvPicPr>
          <p:cNvPr id="163" name="Google Shape;163;p10"/>
          <p:cNvPicPr preferRelativeResize="0"/>
          <p:nvPr/>
        </p:nvPicPr>
        <p:blipFill rotWithShape="1">
          <a:blip r:embed="rId3">
            <a:alphaModFix/>
          </a:blip>
          <a:srcRect/>
          <a:stretch/>
        </p:blipFill>
        <p:spPr>
          <a:xfrm>
            <a:off x="6900862" y="1663543"/>
            <a:ext cx="2228850" cy="2047875"/>
          </a:xfrm>
          <a:prstGeom prst="rect">
            <a:avLst/>
          </a:prstGeom>
          <a:noFill/>
          <a:ln>
            <a:noFill/>
          </a:ln>
        </p:spPr>
      </p:pic>
      <p:grpSp>
        <p:nvGrpSpPr>
          <p:cNvPr id="164" name="Google Shape;164;p10"/>
          <p:cNvGrpSpPr/>
          <p:nvPr/>
        </p:nvGrpSpPr>
        <p:grpSpPr>
          <a:xfrm>
            <a:off x="2456450" y="753173"/>
            <a:ext cx="6007575" cy="5351651"/>
            <a:chOff x="1060212" y="33507"/>
            <a:chExt cx="6007575" cy="5351651"/>
          </a:xfrm>
        </p:grpSpPr>
        <p:sp>
          <p:nvSpPr>
            <p:cNvPr id="165" name="Google Shape;165;p10"/>
            <p:cNvSpPr/>
            <p:nvPr/>
          </p:nvSpPr>
          <p:spPr>
            <a:xfrm rot="5400000">
              <a:off x="1279256" y="94999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1060212" y="33507"/>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txBox="1"/>
            <p:nvPr/>
          </p:nvSpPr>
          <p:spPr>
            <a:xfrm>
              <a:off x="1107778" y="81073"/>
              <a:ext cx="1296662" cy="87907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Gill Sans"/>
                <a:buNone/>
              </a:pPr>
              <a:r>
                <a:rPr lang="en-US" sz="2400">
                  <a:solidFill>
                    <a:schemeClr val="lt1"/>
                  </a:solidFill>
                  <a:latin typeface="Gill Sans"/>
                  <a:ea typeface="Gill Sans"/>
                  <a:cs typeface="Gill Sans"/>
                  <a:sym typeface="Gill Sans"/>
                </a:rPr>
                <a:t>RERA </a:t>
              </a:r>
              <a:endParaRPr/>
            </a:p>
            <a:p>
              <a:pPr marL="0" marR="0" lvl="0" indent="0" algn="ctr" rtl="0">
                <a:lnSpc>
                  <a:spcPct val="90000"/>
                </a:lnSpc>
                <a:spcBef>
                  <a:spcPts val="840"/>
                </a:spcBef>
                <a:spcAft>
                  <a:spcPts val="0"/>
                </a:spcAft>
                <a:buClr>
                  <a:schemeClr val="lt1"/>
                </a:buClr>
                <a:buSzPts val="2000"/>
                <a:buFont typeface="Gill Sans"/>
                <a:buNone/>
              </a:pPr>
              <a:r>
                <a:rPr lang="en-US" sz="2000">
                  <a:solidFill>
                    <a:schemeClr val="lt1"/>
                  </a:solidFill>
                  <a:latin typeface="Gill Sans"/>
                  <a:ea typeface="Gill Sans"/>
                  <a:cs typeface="Gill Sans"/>
                  <a:sym typeface="Gill Sans"/>
                </a:rPr>
                <a:t>Act 2016</a:t>
              </a:r>
              <a:endParaRPr/>
            </a:p>
          </p:txBody>
        </p:sp>
        <p:sp>
          <p:nvSpPr>
            <p:cNvPr id="168" name="Google Shape;168;p10"/>
            <p:cNvSpPr/>
            <p:nvPr/>
          </p:nvSpPr>
          <p:spPr>
            <a:xfrm>
              <a:off x="2452006" y="12642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5400000">
              <a:off x="2433201" y="204435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2214157" y="112786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txBox="1"/>
            <p:nvPr/>
          </p:nvSpPr>
          <p:spPr>
            <a:xfrm>
              <a:off x="2261723" y="1175434"/>
              <a:ext cx="1296662" cy="87907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Gill Sans"/>
                <a:buNone/>
              </a:pPr>
              <a:r>
                <a:rPr lang="en-US" sz="2000" dirty="0">
                  <a:solidFill>
                    <a:schemeClr val="lt1"/>
                  </a:solidFill>
                  <a:latin typeface="Gill Sans"/>
                  <a:ea typeface="Gill Sans"/>
                  <a:cs typeface="Gill Sans"/>
                  <a:sym typeface="Gill Sans"/>
                </a:rPr>
                <a:t>TN- RERA </a:t>
              </a:r>
              <a:endParaRPr dirty="0"/>
            </a:p>
            <a:p>
              <a:pPr marL="0" marR="0" lvl="0" indent="0" algn="ctr" rtl="0">
                <a:lnSpc>
                  <a:spcPct val="90000"/>
                </a:lnSpc>
                <a:spcBef>
                  <a:spcPts val="700"/>
                </a:spcBef>
                <a:spcAft>
                  <a:spcPts val="0"/>
                </a:spcAft>
                <a:buClr>
                  <a:schemeClr val="lt1"/>
                </a:buClr>
                <a:buSzPts val="2000"/>
                <a:buFont typeface="Gill Sans"/>
                <a:buNone/>
              </a:pPr>
              <a:r>
                <a:rPr lang="en-US" sz="2000" dirty="0">
                  <a:solidFill>
                    <a:schemeClr val="lt1"/>
                  </a:solidFill>
                  <a:latin typeface="Gill Sans"/>
                  <a:ea typeface="Gill Sans"/>
                  <a:cs typeface="Gill Sans"/>
                  <a:sym typeface="Gill Sans"/>
                </a:rPr>
                <a:t>Rules 2017</a:t>
              </a:r>
              <a:endParaRPr sz="1800" dirty="0">
                <a:solidFill>
                  <a:schemeClr val="lt1"/>
                </a:solidFill>
                <a:latin typeface="Gill Sans"/>
                <a:ea typeface="Gill Sans"/>
                <a:cs typeface="Gill Sans"/>
                <a:sym typeface="Gill Sans"/>
              </a:endParaRPr>
            </a:p>
          </p:txBody>
        </p:sp>
        <p:sp>
          <p:nvSpPr>
            <p:cNvPr id="172" name="Google Shape;172;p10"/>
            <p:cNvSpPr/>
            <p:nvPr/>
          </p:nvSpPr>
          <p:spPr>
            <a:xfrm>
              <a:off x="3605951" y="122078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rot="5400000">
              <a:off x="3587146" y="313871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3368102" y="222222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txBox="1"/>
            <p:nvPr/>
          </p:nvSpPr>
          <p:spPr>
            <a:xfrm>
              <a:off x="3415668" y="2269794"/>
              <a:ext cx="1296662" cy="87907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dirty="0">
                  <a:solidFill>
                    <a:schemeClr val="lt1"/>
                  </a:solidFill>
                  <a:latin typeface="Gill Sans"/>
                  <a:ea typeface="Gill Sans"/>
                  <a:cs typeface="Gill Sans"/>
                  <a:sym typeface="Gill Sans"/>
                </a:rPr>
                <a:t>TN- RERA</a:t>
              </a:r>
              <a:endParaRPr dirty="0"/>
            </a:p>
            <a:p>
              <a:pPr marL="0" marR="0" lvl="0" indent="0" algn="ctr" rtl="0">
                <a:lnSpc>
                  <a:spcPct val="90000"/>
                </a:lnSpc>
                <a:spcBef>
                  <a:spcPts val="560"/>
                </a:spcBef>
                <a:spcAft>
                  <a:spcPts val="0"/>
                </a:spcAft>
                <a:buClr>
                  <a:schemeClr val="lt1"/>
                </a:buClr>
                <a:buSzPts val="1600"/>
                <a:buFont typeface="Gill Sans"/>
                <a:buNone/>
              </a:pPr>
              <a:r>
                <a:rPr lang="en-US" sz="1600" dirty="0">
                  <a:solidFill>
                    <a:schemeClr val="lt1"/>
                  </a:solidFill>
                  <a:latin typeface="Gill Sans"/>
                  <a:ea typeface="Gill Sans"/>
                  <a:cs typeface="Gill Sans"/>
                  <a:sym typeface="Gill Sans"/>
                </a:rPr>
                <a:t>Regulations 2018</a:t>
              </a:r>
              <a:endParaRPr dirty="0"/>
            </a:p>
          </p:txBody>
        </p:sp>
        <p:sp>
          <p:nvSpPr>
            <p:cNvPr id="176" name="Google Shape;176;p10"/>
            <p:cNvSpPr/>
            <p:nvPr/>
          </p:nvSpPr>
          <p:spPr>
            <a:xfrm>
              <a:off x="4759897" y="231514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rot="5400000">
              <a:off x="4741091" y="423307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522048" y="331658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txBox="1"/>
            <p:nvPr/>
          </p:nvSpPr>
          <p:spPr>
            <a:xfrm>
              <a:off x="4569614" y="3364154"/>
              <a:ext cx="1296662" cy="87907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Notifications / circulars / Orders</a:t>
              </a:r>
              <a:endParaRPr/>
            </a:p>
          </p:txBody>
        </p:sp>
        <p:sp>
          <p:nvSpPr>
            <p:cNvPr id="180" name="Google Shape;180;p10"/>
            <p:cNvSpPr/>
            <p:nvPr/>
          </p:nvSpPr>
          <p:spPr>
            <a:xfrm>
              <a:off x="5913842" y="340950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5675993" y="441094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txBox="1"/>
            <p:nvPr/>
          </p:nvSpPr>
          <p:spPr>
            <a:xfrm>
              <a:off x="5723559" y="4458514"/>
              <a:ext cx="1296662" cy="87907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Formats as may be prescribed</a:t>
              </a:r>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5"/>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dirty="0">
                <a:solidFill>
                  <a:srgbClr val="C00000"/>
                </a:solidFill>
                <a:latin typeface="Garamond" panose="02020404030301010803" pitchFamily="18" charset="0"/>
              </a:rPr>
              <a:t>POST RERA PRACTICES</a:t>
            </a:r>
            <a:endParaRPr sz="2000" b="1" dirty="0">
              <a:latin typeface="Garamond"/>
              <a:ea typeface="Garamond"/>
              <a:cs typeface="Garamond"/>
              <a:sym typeface="Garamond"/>
            </a:endParaRPr>
          </a:p>
        </p:txBody>
      </p:sp>
      <p:sp>
        <p:nvSpPr>
          <p:cNvPr id="806" name="Google Shape;806;p85"/>
          <p:cNvSpPr txBox="1">
            <a:spLocks noGrp="1"/>
          </p:cNvSpPr>
          <p:nvPr>
            <p:ph type="body" idx="1"/>
          </p:nvPr>
        </p:nvSpPr>
        <p:spPr>
          <a:xfrm>
            <a:off x="1396238" y="865121"/>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457200" algn="just" rtl="0">
              <a:lnSpc>
                <a:spcPct val="100000"/>
              </a:lnSpc>
              <a:spcBef>
                <a:spcPts val="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Formation of Allottees Association once major bookings are to be done as per Section 11 – it is mandatory for the promoter to enable the formation of Association of Allottees once major booking in the project is done. Such Association shall be in accordance with the local applicable laws.</a:t>
            </a:r>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Responsible for compensation for loss or damage caused due to incorrect/ false statement made in prospectus or notice of advertisement or in relation to the model apartment, plot or building – Section 12</a:t>
            </a:r>
            <a:endParaRPr sz="240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Communication to Allottees from time to time about progress of development works in the project through any medium</a:t>
            </a:r>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Mention of schedule of development of the projects part of Agreement for Sale</a:t>
            </a:r>
            <a:endParaRPr sz="240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Mention the Carpet Area in all documents (marketing, offer documents, agreement, sale deed etc) – Carpet Area is the unit of measurement under RERA. </a:t>
            </a:r>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Car Park allotment only for exclusive use of private residence of the project. Such car parks shall be allotted in terms of sanctioned plan</a:t>
            </a:r>
            <a:endParaRPr sz="240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28"/>
            </a:pPr>
            <a:r>
              <a:rPr lang="en-US" sz="2400">
                <a:solidFill>
                  <a:srgbClr val="212529"/>
                </a:solidFill>
                <a:latin typeface="Garamond"/>
                <a:ea typeface="Garamond"/>
                <a:cs typeface="Garamond"/>
                <a:sym typeface="Garamond"/>
              </a:rPr>
              <a:t>No Escalation in price once the agreement is entered with the allottees except in case of increase in statutory levies. Means promoter shall consider all possible escalation cost during the tenure of development of the project as part of estimate cost of the project.</a:t>
            </a:r>
            <a:endParaRPr>
              <a:latin typeface="Book Antiqua"/>
              <a:ea typeface="Book Antiqua"/>
              <a:cs typeface="Book Antiqua"/>
              <a:sym typeface="Book Antiqu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6"/>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dirty="0">
                <a:solidFill>
                  <a:srgbClr val="C00000"/>
                </a:solidFill>
                <a:latin typeface="Garamond" panose="02020404030301010803" pitchFamily="18" charset="0"/>
              </a:rPr>
              <a:t>POST RERA PRACTICES</a:t>
            </a:r>
            <a:endParaRPr sz="2000" b="1" dirty="0">
              <a:latin typeface="Garamond"/>
              <a:ea typeface="Garamond"/>
              <a:cs typeface="Garamond"/>
              <a:sym typeface="Garamond"/>
            </a:endParaRPr>
          </a:p>
        </p:txBody>
      </p:sp>
      <p:sp>
        <p:nvSpPr>
          <p:cNvPr id="812" name="Google Shape;812;p86"/>
          <p:cNvSpPr txBox="1">
            <a:spLocks noGrp="1"/>
          </p:cNvSpPr>
          <p:nvPr>
            <p:ph type="body" idx="1"/>
          </p:nvPr>
        </p:nvSpPr>
        <p:spPr>
          <a:xfrm>
            <a:off x="1396238" y="865121"/>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457200" algn="just" rtl="0">
              <a:lnSpc>
                <a:spcPct val="100000"/>
              </a:lnSpc>
              <a:spcBef>
                <a:spcPts val="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Defect Liability is for 5 years - consider the cost of attending / rectifying such defects as part of the cost of the project. Such defects shall be attended with in 30 days of notice by the allottees in the project.</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Title Defect - Lifetime warranty </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Appointment of RERA Registered Agent only to promote / market the RERA Registered project</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Periodical training of Agents / Channel partners and train them on importance of communication with customers</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Filing of completion application on receipt of Completion certificate and completion of developments works and all obligations as per Agreement for sale</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Change of RERA Project designated Bank Account with prior approval of the </a:t>
            </a:r>
            <a:r>
              <a:rPr lang="en-US" sz="2400" dirty="0" err="1">
                <a:solidFill>
                  <a:srgbClr val="212529"/>
                </a:solidFill>
                <a:latin typeface="Garamond"/>
                <a:ea typeface="Garamond"/>
                <a:cs typeface="Garamond"/>
                <a:sym typeface="Garamond"/>
              </a:rPr>
              <a:t>Authortiy</a:t>
            </a:r>
            <a:r>
              <a:rPr lang="en-US" sz="2400" dirty="0">
                <a:solidFill>
                  <a:srgbClr val="212529"/>
                </a:solidFill>
                <a:latin typeface="Garamond"/>
                <a:ea typeface="Garamond"/>
                <a:cs typeface="Garamond"/>
                <a:sym typeface="Garamond"/>
              </a:rPr>
              <a:t>.</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Promoter Shall not collect more than 10 % of cost of the unit without entering into Agreement of Sale with the allottees</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Agreement for Sale shall be registered</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Follow Agreement of sale (mandatory) format as notified by RERA </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35"/>
            </a:pPr>
            <a:r>
              <a:rPr lang="en-US" sz="2400" dirty="0">
                <a:solidFill>
                  <a:srgbClr val="212529"/>
                </a:solidFill>
                <a:latin typeface="Garamond"/>
                <a:ea typeface="Garamond"/>
                <a:cs typeface="Garamond"/>
                <a:sym typeface="Garamond"/>
              </a:rPr>
              <a:t>Cash collection is not permitted as per Agreement for Sale </a:t>
            </a:r>
            <a:endParaRPr dirty="0">
              <a:latin typeface="Book Antiqua"/>
              <a:ea typeface="Book Antiqua"/>
              <a:cs typeface="Book Antiqua"/>
              <a:sym typeface="Book Antiqu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7"/>
          <p:cNvSpPr txBox="1">
            <a:spLocks noGrp="1"/>
          </p:cNvSpPr>
          <p:nvPr>
            <p:ph type="title"/>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2000"/>
              <a:buFont typeface="Sorts Mill Goudy"/>
              <a:buNone/>
            </a:pPr>
            <a:r>
              <a:rPr lang="en-US" sz="2000" dirty="0">
                <a:solidFill>
                  <a:srgbClr val="C00000"/>
                </a:solidFill>
                <a:latin typeface="Garamond" panose="02020404030301010803" pitchFamily="18" charset="0"/>
              </a:rPr>
              <a:t>POST RERA PRACTICES</a:t>
            </a:r>
            <a:endParaRPr sz="2000" b="1" dirty="0">
              <a:latin typeface="Garamond"/>
              <a:ea typeface="Garamond"/>
              <a:cs typeface="Garamond"/>
              <a:sym typeface="Garamond"/>
            </a:endParaRPr>
          </a:p>
        </p:txBody>
      </p:sp>
      <p:sp>
        <p:nvSpPr>
          <p:cNvPr id="818" name="Google Shape;818;p87"/>
          <p:cNvSpPr txBox="1">
            <a:spLocks noGrp="1"/>
          </p:cNvSpPr>
          <p:nvPr>
            <p:ph type="body" idx="1"/>
          </p:nvPr>
        </p:nvSpPr>
        <p:spPr>
          <a:xfrm>
            <a:off x="1396238" y="865120"/>
            <a:ext cx="9486901" cy="53056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457200" lvl="0" indent="-457200" algn="just" rtl="0">
              <a:lnSpc>
                <a:spcPct val="100000"/>
              </a:lnSpc>
              <a:spcBef>
                <a:spcPts val="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After executing an agreement for sale, not to mortgage or create a charge on the apartment, plot or building</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Cancellation of allotment only in terms of the agreement for sale</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Execute a registered conveyance deed of the apartment, plot or building within 3 months from the date of issue of Occupancy Certificate</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Providing and maintaining essential services until handover the maintenance to the Association of allottees</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Handing over of the common areas, project land to the Association of Allottees as per Section 17 of the Act</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Penalties for noncompliance are based on % of Estimate Cost of the Project Sec 59 to Sec 68 of the Act</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Proper clauses in Joint Development Agreement in relation to roles, responsibilities, mandatory deposit of landowner share of realization of money from the allottees into the project designated bank account, restrictions on withdrawal and </a:t>
            </a:r>
            <a:r>
              <a:rPr lang="en-US" sz="2400" dirty="0" err="1">
                <a:solidFill>
                  <a:srgbClr val="212529"/>
                </a:solidFill>
                <a:latin typeface="Garamond"/>
                <a:ea typeface="Garamond"/>
                <a:cs typeface="Garamond"/>
                <a:sym typeface="Garamond"/>
              </a:rPr>
              <a:t>utilisation</a:t>
            </a:r>
            <a:r>
              <a:rPr lang="en-US" sz="2400" dirty="0">
                <a:solidFill>
                  <a:srgbClr val="212529"/>
                </a:solidFill>
                <a:latin typeface="Garamond"/>
                <a:ea typeface="Garamond"/>
                <a:cs typeface="Garamond"/>
                <a:sym typeface="Garamond"/>
              </a:rPr>
              <a:t> for the development of project and all other compliances under RERA shall be deliberated and mentioned.</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Construction insurance and Title Insurance is mandatory for the Project</a:t>
            </a:r>
            <a:endParaRPr sz="2400" dirty="0">
              <a:solidFill>
                <a:srgbClr val="212529"/>
              </a:solidFill>
              <a:latin typeface="Garamond"/>
              <a:ea typeface="Garamond"/>
              <a:cs typeface="Garamond"/>
              <a:sym typeface="Garamond"/>
            </a:endParaRPr>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Same Rate of interest as compensation (maximum of SBI MCLR + 2%) in case of delay by promoter for completion or delay of payment of installment by allottees.</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Speedy dispute redressal mechanism and timely disposal of complaints under the Act.</a:t>
            </a:r>
            <a:endParaRPr dirty="0"/>
          </a:p>
          <a:p>
            <a:pPr marL="457200" lvl="0" indent="-457200" algn="just" rtl="0">
              <a:lnSpc>
                <a:spcPct val="100000"/>
              </a:lnSpc>
              <a:spcBef>
                <a:spcPts val="1000"/>
              </a:spcBef>
              <a:spcAft>
                <a:spcPts val="0"/>
              </a:spcAft>
              <a:buClr>
                <a:srgbClr val="212529"/>
              </a:buClr>
              <a:buSzPct val="70000"/>
              <a:buFont typeface="Sorts Mill Goudy"/>
              <a:buAutoNum type="arabicPeriod" startAt="45"/>
            </a:pPr>
            <a:r>
              <a:rPr lang="en-US" sz="2400" dirty="0">
                <a:solidFill>
                  <a:srgbClr val="212529"/>
                </a:solidFill>
                <a:latin typeface="Garamond"/>
                <a:ea typeface="Garamond"/>
                <a:cs typeface="Garamond"/>
                <a:sym typeface="Garamond"/>
              </a:rPr>
              <a:t>Promoter can forfeit only booking amount in case of cancellation by the Allottee. </a:t>
            </a:r>
            <a:endParaRPr dirty="0">
              <a:latin typeface="Book Antiqua"/>
              <a:ea typeface="Book Antiqua"/>
              <a:cs typeface="Book Antiqua"/>
              <a:sym typeface="Book Antiqua"/>
            </a:endParaRPr>
          </a:p>
          <a:p>
            <a:pPr marL="457200" lvl="0" indent="-382524" algn="l" rtl="0">
              <a:lnSpc>
                <a:spcPct val="100000"/>
              </a:lnSpc>
              <a:spcBef>
                <a:spcPts val="1000"/>
              </a:spcBef>
              <a:spcAft>
                <a:spcPts val="0"/>
              </a:spcAft>
              <a:buClr>
                <a:schemeClr val="dk2"/>
              </a:buClr>
              <a:buSzPct val="70000"/>
              <a:buNone/>
            </a:pPr>
            <a:endParaRPr dirty="0">
              <a:latin typeface="Garamond"/>
              <a:ea typeface="Garamond"/>
              <a:cs typeface="Garamond"/>
              <a:sym typeface="Garamon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9"/>
          <p:cNvSpPr txBox="1">
            <a:spLocks noGrp="1"/>
          </p:cNvSpPr>
          <p:nvPr>
            <p:ph type="title"/>
          </p:nvPr>
        </p:nvSpPr>
        <p:spPr>
          <a:xfrm>
            <a:off x="1371600" y="0"/>
            <a:ext cx="9486900"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600"/>
              <a:buFont typeface="Garamond"/>
              <a:buNone/>
            </a:pPr>
            <a:r>
              <a:rPr lang="en-US" sz="6600" b="1" dirty="0">
                <a:solidFill>
                  <a:schemeClr val="dk1"/>
                </a:solidFill>
                <a:latin typeface="Garamond"/>
                <a:ea typeface="Garamond"/>
                <a:cs typeface="Garamond"/>
                <a:sym typeface="Garamond"/>
              </a:rPr>
              <a:t>T</a:t>
            </a:r>
            <a:r>
              <a:rPr lang="en-US" sz="2000" b="1" dirty="0">
                <a:solidFill>
                  <a:schemeClr val="dk1"/>
                </a:solidFill>
                <a:latin typeface="Garamond"/>
                <a:ea typeface="Garamond"/>
                <a:cs typeface="Garamond"/>
                <a:sym typeface="Garamond"/>
              </a:rPr>
              <a:t>HANK </a:t>
            </a:r>
            <a:r>
              <a:rPr lang="en-US" sz="6000" b="1" dirty="0">
                <a:solidFill>
                  <a:schemeClr val="dk1"/>
                </a:solidFill>
                <a:latin typeface="Garamond"/>
                <a:ea typeface="Garamond"/>
                <a:cs typeface="Garamond"/>
                <a:sym typeface="Garamond"/>
              </a:rPr>
              <a:t>Y</a:t>
            </a:r>
            <a:r>
              <a:rPr lang="en-US" sz="2000" b="1" dirty="0">
                <a:solidFill>
                  <a:schemeClr val="dk1"/>
                </a:solidFill>
                <a:latin typeface="Garamond"/>
                <a:ea typeface="Garamond"/>
                <a:cs typeface="Garamond"/>
                <a:sym typeface="Garamond"/>
              </a:rPr>
              <a:t>OU</a:t>
            </a:r>
            <a:endParaRPr dirty="0"/>
          </a:p>
        </p:txBody>
      </p:sp>
      <p:sp>
        <p:nvSpPr>
          <p:cNvPr id="830" name="Google Shape;830;p89"/>
          <p:cNvSpPr txBox="1">
            <a:spLocks noGrp="1"/>
          </p:cNvSpPr>
          <p:nvPr>
            <p:ph type="body" idx="1"/>
          </p:nvPr>
        </p:nvSpPr>
        <p:spPr>
          <a:xfrm>
            <a:off x="340242" y="1646327"/>
            <a:ext cx="11851758" cy="357489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2"/>
              </a:buClr>
              <a:buSzPts val="1680"/>
              <a:buNone/>
            </a:pPr>
            <a:endParaRPr dirty="0">
              <a:latin typeface="Garamond" panose="02020404030301010803" pitchFamily="18" charset="0"/>
              <a:ea typeface="Garamond"/>
              <a:cs typeface="Garamond"/>
              <a:sym typeface="Garamond"/>
            </a:endParaRPr>
          </a:p>
          <a:p>
            <a:pPr marL="0" lvl="0" indent="0" algn="just" rtl="0">
              <a:lnSpc>
                <a:spcPct val="100000"/>
              </a:lnSpc>
              <a:spcBef>
                <a:spcPts val="1000"/>
              </a:spcBef>
              <a:spcAft>
                <a:spcPts val="0"/>
              </a:spcAft>
              <a:buClr>
                <a:schemeClr val="dk2"/>
              </a:buClr>
              <a:buSzPts val="1680"/>
              <a:buNone/>
            </a:pPr>
            <a:r>
              <a:rPr lang="en-US" dirty="0">
                <a:latin typeface="Garamond" panose="02020404030301010803" pitchFamily="18" charset="0"/>
                <a:ea typeface="Garamond"/>
                <a:cs typeface="Garamond"/>
                <a:sym typeface="Garamond"/>
              </a:rPr>
              <a:t>For any clarifications – write to us at: </a:t>
            </a:r>
            <a:endParaRPr dirty="0">
              <a:latin typeface="Garamond" panose="02020404030301010803" pitchFamily="18" charset="0"/>
            </a:endParaRPr>
          </a:p>
          <a:p>
            <a:pPr marL="0" lvl="0" indent="0" algn="just" rtl="0">
              <a:lnSpc>
                <a:spcPct val="100000"/>
              </a:lnSpc>
              <a:spcBef>
                <a:spcPts val="1000"/>
              </a:spcBef>
              <a:spcAft>
                <a:spcPts val="0"/>
              </a:spcAft>
              <a:buClr>
                <a:schemeClr val="dk2"/>
              </a:buClr>
              <a:buSzPts val="1680"/>
              <a:buNone/>
            </a:pPr>
            <a:endParaRPr u="sng" dirty="0">
              <a:solidFill>
                <a:schemeClr val="hlink"/>
              </a:solidFill>
              <a:latin typeface="Garamond" panose="02020404030301010803" pitchFamily="18" charset="0"/>
              <a:ea typeface="Garamond"/>
              <a:cs typeface="Garamond"/>
              <a:sym typeface="Garamond"/>
              <a:hlinkClick r:id="rId3"/>
            </a:endParaRPr>
          </a:p>
          <a:p>
            <a:pPr marL="0" lvl="0" indent="0" algn="just" rtl="0">
              <a:lnSpc>
                <a:spcPct val="100000"/>
              </a:lnSpc>
              <a:spcBef>
                <a:spcPts val="1000"/>
              </a:spcBef>
              <a:spcAft>
                <a:spcPts val="0"/>
              </a:spcAft>
              <a:buClr>
                <a:schemeClr val="dk2"/>
              </a:buClr>
              <a:buSzPts val="3360"/>
              <a:buNone/>
            </a:pPr>
            <a:r>
              <a:rPr lang="en-US" sz="4800" u="sng" dirty="0">
                <a:solidFill>
                  <a:schemeClr val="hlink"/>
                </a:solidFill>
                <a:latin typeface="Garamond" panose="02020404030301010803" pitchFamily="18" charset="0"/>
                <a:ea typeface="Garamond"/>
                <a:cs typeface="Garamond"/>
                <a:sym typeface="Garamond"/>
                <a:hlinkClick r:id="rId3"/>
              </a:rPr>
              <a:t>vinay@vnv.ca</a:t>
            </a:r>
            <a:r>
              <a:rPr lang="en-US" sz="4800" dirty="0">
                <a:latin typeface="Garamond" panose="02020404030301010803" pitchFamily="18" charset="0"/>
                <a:ea typeface="Garamond"/>
                <a:cs typeface="Garamond"/>
                <a:sym typeface="Garamond"/>
              </a:rPr>
              <a:t>				</a:t>
            </a:r>
            <a:r>
              <a:rPr lang="en-US" sz="4800" u="sng" dirty="0">
                <a:solidFill>
                  <a:schemeClr val="hlink"/>
                </a:solidFill>
                <a:latin typeface="Garamond" panose="02020404030301010803" pitchFamily="18" charset="0"/>
                <a:ea typeface="Garamond"/>
                <a:cs typeface="Garamond"/>
                <a:sym typeface="Garamond"/>
                <a:hlinkClick r:id="rId4"/>
              </a:rPr>
              <a:t>suhail@</a:t>
            </a:r>
            <a:r>
              <a:rPr lang="en-US" sz="4800" u="sng" dirty="0">
                <a:solidFill>
                  <a:schemeClr val="hlink"/>
                </a:solidFill>
                <a:latin typeface="Garamond" panose="02020404030301010803" pitchFamily="18" charset="0"/>
                <a:ea typeface="Garamond"/>
                <a:cs typeface="Garamond"/>
                <a:sym typeface="Garamond"/>
              </a:rPr>
              <a:t>trialbase.in</a:t>
            </a:r>
            <a:endParaRPr dirty="0">
              <a:latin typeface="Garamond" panose="02020404030301010803" pitchFamily="18" charset="0"/>
            </a:endParaRPr>
          </a:p>
          <a:p>
            <a:pPr marL="0" lvl="0" indent="0" algn="just" rtl="0">
              <a:lnSpc>
                <a:spcPct val="100000"/>
              </a:lnSpc>
              <a:spcBef>
                <a:spcPts val="1000"/>
              </a:spcBef>
              <a:spcAft>
                <a:spcPts val="0"/>
              </a:spcAft>
              <a:buClr>
                <a:schemeClr val="dk2"/>
              </a:buClr>
              <a:buSzPts val="1680"/>
              <a:buNone/>
            </a:pPr>
            <a:endParaRPr dirty="0">
              <a:latin typeface="Garamond" panose="02020404030301010803" pitchFamily="18" charset="0"/>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p:nvPr/>
        </p:nvSpPr>
        <p:spPr>
          <a:xfrm>
            <a:off x="628527" y="52360"/>
            <a:ext cx="11094081" cy="442677"/>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2800"/>
              <a:buFont typeface="Sorts Mill Goudy"/>
              <a:buNone/>
            </a:pPr>
            <a:r>
              <a:rPr lang="en-US" sz="2800" cap="none">
                <a:solidFill>
                  <a:srgbClr val="C00000"/>
                </a:solidFill>
                <a:latin typeface="Sorts Mill Goudy"/>
                <a:ea typeface="Sorts Mill Goudy"/>
                <a:cs typeface="Sorts Mill Goudy"/>
                <a:sym typeface="Sorts Mill Goudy"/>
              </a:rPr>
              <a:t>RERA - PROJECT LIFE CYCLE</a:t>
            </a:r>
            <a:endParaRPr sz="2800" cap="none">
              <a:solidFill>
                <a:srgbClr val="C00000"/>
              </a:solidFill>
              <a:latin typeface="Sorts Mill Goudy"/>
              <a:ea typeface="Sorts Mill Goudy"/>
              <a:cs typeface="Sorts Mill Goudy"/>
              <a:sym typeface="Sorts Mill Goudy"/>
            </a:endParaRPr>
          </a:p>
        </p:txBody>
      </p:sp>
      <p:grpSp>
        <p:nvGrpSpPr>
          <p:cNvPr id="188" name="Google Shape;188;p11"/>
          <p:cNvGrpSpPr/>
          <p:nvPr/>
        </p:nvGrpSpPr>
        <p:grpSpPr>
          <a:xfrm>
            <a:off x="1785242" y="779696"/>
            <a:ext cx="7446682" cy="5341957"/>
            <a:chOff x="342273" y="43201"/>
            <a:chExt cx="7446682" cy="5341957"/>
          </a:xfrm>
        </p:grpSpPr>
        <p:sp>
          <p:nvSpPr>
            <p:cNvPr id="189" name="Google Shape;189;p11"/>
            <p:cNvSpPr/>
            <p:nvPr/>
          </p:nvSpPr>
          <p:spPr>
            <a:xfrm rot="5400000">
              <a:off x="558087" y="94999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342273" y="43201"/>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txBox="1"/>
            <p:nvPr/>
          </p:nvSpPr>
          <p:spPr>
            <a:xfrm>
              <a:off x="389839" y="90767"/>
              <a:ext cx="1296662" cy="87907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a:ea typeface="Garamond"/>
                  <a:cs typeface="Garamond"/>
                  <a:sym typeface="Garamond"/>
                </a:rPr>
                <a:t>Preparation</a:t>
              </a:r>
              <a:endParaRPr sz="1700">
                <a:solidFill>
                  <a:schemeClr val="lt1"/>
                </a:solidFill>
                <a:latin typeface="Garamond"/>
                <a:ea typeface="Garamond"/>
                <a:cs typeface="Garamond"/>
                <a:sym typeface="Garamond"/>
              </a:endParaRPr>
            </a:p>
          </p:txBody>
        </p:sp>
        <p:sp>
          <p:nvSpPr>
            <p:cNvPr id="192" name="Google Shape;192;p11"/>
            <p:cNvSpPr/>
            <p:nvPr/>
          </p:nvSpPr>
          <p:spPr>
            <a:xfrm>
              <a:off x="2052817" y="104523"/>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p:nvPr/>
          </p:nvSpPr>
          <p:spPr>
            <a:xfrm>
              <a:off x="2052817" y="104523"/>
              <a:ext cx="2514692" cy="787400"/>
            </a:xfrm>
            <a:prstGeom prst="rect">
              <a:avLst/>
            </a:prstGeom>
            <a:noFill/>
            <a:ln>
              <a:noFill/>
            </a:ln>
          </p:spPr>
          <p:txBody>
            <a:bodyPr spcFirstLastPara="1" wrap="square" lIns="64750" tIns="64750" rIns="64750" bIns="64750" anchor="ctr" anchorCtr="0">
              <a:noAutofit/>
            </a:bodyPr>
            <a:lstStyle/>
            <a:p>
              <a:pPr marL="114300" marR="0" lvl="1" indent="-114300" algn="l" rtl="0">
                <a:lnSpc>
                  <a:spcPct val="90000"/>
                </a:lnSpc>
                <a:spcBef>
                  <a:spcPts val="0"/>
                </a:spcBef>
                <a:spcAft>
                  <a:spcPts val="0"/>
                </a:spcAft>
                <a:buClr>
                  <a:schemeClr val="dk1"/>
                </a:buClr>
                <a:buSzPts val="1300"/>
                <a:buFont typeface="Garamond"/>
                <a:buChar char="•"/>
              </a:pPr>
              <a:r>
                <a:rPr lang="en-US" sz="1300" b="0" i="0" u="none" strike="noStrike" cap="none">
                  <a:solidFill>
                    <a:schemeClr val="dk1"/>
                  </a:solidFill>
                  <a:latin typeface="Garamond"/>
                  <a:ea typeface="Garamond"/>
                  <a:cs typeface="Garamond"/>
                  <a:sym typeface="Garamond"/>
                </a:rPr>
                <a:t>Business Plans</a:t>
              </a:r>
              <a:endParaRPr sz="1300" b="0" i="0" u="none" strike="noStrike" cap="none">
                <a:solidFill>
                  <a:schemeClr val="dk1"/>
                </a:solidFill>
                <a:latin typeface="Garamond"/>
                <a:ea typeface="Garamond"/>
                <a:cs typeface="Garamond"/>
                <a:sym typeface="Garamond"/>
              </a:endParaRPr>
            </a:p>
            <a:p>
              <a:pPr marL="114300" marR="0" lvl="1" indent="-114300" algn="l" rtl="0">
                <a:lnSpc>
                  <a:spcPct val="90000"/>
                </a:lnSpc>
                <a:spcBef>
                  <a:spcPts val="195"/>
                </a:spcBef>
                <a:spcAft>
                  <a:spcPts val="0"/>
                </a:spcAft>
                <a:buClr>
                  <a:schemeClr val="dk1"/>
                </a:buClr>
                <a:buSzPts val="1300"/>
                <a:buFont typeface="Garamond"/>
                <a:buChar char="•"/>
              </a:pPr>
              <a:r>
                <a:rPr lang="en-US" sz="1300" b="0" i="0" u="none" strike="noStrike" cap="none">
                  <a:solidFill>
                    <a:schemeClr val="dk1"/>
                  </a:solidFill>
                  <a:latin typeface="Garamond"/>
                  <a:ea typeface="Garamond"/>
                  <a:cs typeface="Garamond"/>
                  <a:sym typeface="Garamond"/>
                </a:rPr>
                <a:t>Due Diligence</a:t>
              </a:r>
              <a:endParaRPr sz="1300" b="0" i="0" u="none" strike="noStrike" cap="none">
                <a:solidFill>
                  <a:schemeClr val="dk1"/>
                </a:solidFill>
                <a:latin typeface="Garamond"/>
                <a:ea typeface="Garamond"/>
                <a:cs typeface="Garamond"/>
                <a:sym typeface="Garamond"/>
              </a:endParaRPr>
            </a:p>
            <a:p>
              <a:pPr marL="114300" marR="0" lvl="1" indent="-114300" algn="l" rtl="0">
                <a:lnSpc>
                  <a:spcPct val="90000"/>
                </a:lnSpc>
                <a:spcBef>
                  <a:spcPts val="195"/>
                </a:spcBef>
                <a:spcAft>
                  <a:spcPts val="0"/>
                </a:spcAft>
                <a:buClr>
                  <a:schemeClr val="dk1"/>
                </a:buClr>
                <a:buSzPts val="1300"/>
                <a:buFont typeface="Garamond"/>
                <a:buChar char="•"/>
              </a:pPr>
              <a:r>
                <a:rPr lang="en-US" sz="1300" b="0" i="0" u="none" strike="noStrike" cap="none">
                  <a:solidFill>
                    <a:schemeClr val="dk1"/>
                  </a:solidFill>
                  <a:latin typeface="Garamond"/>
                  <a:ea typeface="Garamond"/>
                  <a:cs typeface="Garamond"/>
                  <a:sym typeface="Garamond"/>
                </a:rPr>
                <a:t>Feasibility</a:t>
              </a:r>
              <a:endParaRPr sz="1300" b="0" i="0" u="none" strike="noStrike" cap="none">
                <a:solidFill>
                  <a:schemeClr val="dk1"/>
                </a:solidFill>
                <a:latin typeface="Garamond"/>
                <a:ea typeface="Garamond"/>
                <a:cs typeface="Garamond"/>
                <a:sym typeface="Garamond"/>
              </a:endParaRPr>
            </a:p>
          </p:txBody>
        </p:sp>
        <p:sp>
          <p:nvSpPr>
            <p:cNvPr id="194" name="Google Shape;194;p11"/>
            <p:cNvSpPr/>
            <p:nvPr/>
          </p:nvSpPr>
          <p:spPr>
            <a:xfrm rot="5400000">
              <a:off x="2072617" y="204435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1853573" y="1127137"/>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txBox="1"/>
            <p:nvPr/>
          </p:nvSpPr>
          <p:spPr>
            <a:xfrm>
              <a:off x="1901139" y="1174703"/>
              <a:ext cx="1296662" cy="87907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a:ea typeface="Garamond"/>
                  <a:cs typeface="Garamond"/>
                  <a:sym typeface="Garamond"/>
                </a:rPr>
                <a:t>Start</a:t>
              </a:r>
              <a:endParaRPr sz="1700">
                <a:solidFill>
                  <a:schemeClr val="lt1"/>
                </a:solidFill>
                <a:latin typeface="Garamond"/>
                <a:ea typeface="Garamond"/>
                <a:cs typeface="Garamond"/>
                <a:sym typeface="Garamond"/>
              </a:endParaRPr>
            </a:p>
          </p:txBody>
        </p:sp>
        <p:sp>
          <p:nvSpPr>
            <p:cNvPr id="197" name="Google Shape;197;p11"/>
            <p:cNvSpPr/>
            <p:nvPr/>
          </p:nvSpPr>
          <p:spPr>
            <a:xfrm>
              <a:off x="3245367" y="122078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a:off x="3587146" y="313871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3368102" y="222222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txBox="1"/>
            <p:nvPr/>
          </p:nvSpPr>
          <p:spPr>
            <a:xfrm>
              <a:off x="3415668" y="2269794"/>
              <a:ext cx="1296662" cy="87907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a:ea typeface="Garamond"/>
                  <a:cs typeface="Garamond"/>
                  <a:sym typeface="Garamond"/>
                </a:rPr>
                <a:t>During the Development</a:t>
              </a:r>
              <a:endParaRPr sz="1700">
                <a:solidFill>
                  <a:schemeClr val="lt1"/>
                </a:solidFill>
                <a:latin typeface="Garamond"/>
                <a:ea typeface="Garamond"/>
                <a:cs typeface="Garamond"/>
                <a:sym typeface="Garamond"/>
              </a:endParaRPr>
            </a:p>
          </p:txBody>
        </p:sp>
        <p:sp>
          <p:nvSpPr>
            <p:cNvPr id="201" name="Google Shape;201;p11"/>
            <p:cNvSpPr/>
            <p:nvPr/>
          </p:nvSpPr>
          <p:spPr>
            <a:xfrm>
              <a:off x="4759897" y="231514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a:off x="5101676" y="4233079"/>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882632" y="3316588"/>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txBox="1"/>
            <p:nvPr/>
          </p:nvSpPr>
          <p:spPr>
            <a:xfrm>
              <a:off x="4930198" y="3364154"/>
              <a:ext cx="1296662" cy="87907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a:ea typeface="Garamond"/>
                  <a:cs typeface="Garamond"/>
                  <a:sym typeface="Garamond"/>
                </a:rPr>
                <a:t>End of the project Development</a:t>
              </a:r>
              <a:endParaRPr sz="1700">
                <a:solidFill>
                  <a:schemeClr val="lt1"/>
                </a:solidFill>
                <a:latin typeface="Garamond"/>
                <a:ea typeface="Garamond"/>
                <a:cs typeface="Garamond"/>
                <a:sym typeface="Garamond"/>
              </a:endParaRPr>
            </a:p>
          </p:txBody>
        </p:sp>
        <p:sp>
          <p:nvSpPr>
            <p:cNvPr id="205" name="Google Shape;205;p11"/>
            <p:cNvSpPr/>
            <p:nvPr/>
          </p:nvSpPr>
          <p:spPr>
            <a:xfrm>
              <a:off x="6274426" y="3409501"/>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6397161" y="4410948"/>
              <a:ext cx="1391794" cy="974210"/>
            </a:xfrm>
            <a:prstGeom prst="roundRect">
              <a:avLst>
                <a:gd name="adj" fmla="val 16670"/>
              </a:avLst>
            </a:prstGeom>
            <a:solidFill>
              <a:srgbClr val="7290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txBox="1"/>
            <p:nvPr/>
          </p:nvSpPr>
          <p:spPr>
            <a:xfrm>
              <a:off x="6444727" y="4458514"/>
              <a:ext cx="1296662" cy="87907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Garamond"/>
                <a:buNone/>
              </a:pPr>
              <a:r>
                <a:rPr lang="en-US" sz="1700">
                  <a:solidFill>
                    <a:schemeClr val="lt1"/>
                  </a:solidFill>
                  <a:latin typeface="Garamond"/>
                  <a:ea typeface="Garamond"/>
                  <a:cs typeface="Garamond"/>
                  <a:sym typeface="Garamond"/>
                </a:rPr>
                <a:t>Post Completion / Handover</a:t>
              </a:r>
              <a:endParaRPr sz="1700">
                <a:solidFill>
                  <a:schemeClr val="lt1"/>
                </a:solidFill>
                <a:latin typeface="Garamond"/>
                <a:ea typeface="Garamond"/>
                <a:cs typeface="Garamond"/>
                <a:sym typeface="Garamond"/>
              </a:endParaRPr>
            </a:p>
          </p:txBody>
        </p:sp>
      </p:grpSp>
      <p:grpSp>
        <p:nvGrpSpPr>
          <p:cNvPr id="208" name="Google Shape;208;p11"/>
          <p:cNvGrpSpPr/>
          <p:nvPr/>
        </p:nvGrpSpPr>
        <p:grpSpPr>
          <a:xfrm>
            <a:off x="4955956" y="1957039"/>
            <a:ext cx="2514692" cy="787400"/>
            <a:chOff x="1773565" y="93570"/>
            <a:chExt cx="2514692" cy="787400"/>
          </a:xfrm>
        </p:grpSpPr>
        <p:sp>
          <p:nvSpPr>
            <p:cNvPr id="209" name="Google Shape;209;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Statutory Approvals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NOC’s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RERA Registration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Bank / Financing</a:t>
              </a:r>
              <a:endParaRPr sz="1100" b="0" i="0" u="none" strike="noStrike" cap="none">
                <a:solidFill>
                  <a:schemeClr val="dk1"/>
                </a:solidFill>
                <a:latin typeface="Garamond"/>
                <a:ea typeface="Garamond"/>
                <a:cs typeface="Garamond"/>
                <a:sym typeface="Garamond"/>
              </a:endParaRPr>
            </a:p>
          </p:txBody>
        </p:sp>
      </p:grpSp>
      <p:grpSp>
        <p:nvGrpSpPr>
          <p:cNvPr id="211" name="Google Shape;211;p11"/>
          <p:cNvGrpSpPr/>
          <p:nvPr/>
        </p:nvGrpSpPr>
        <p:grpSpPr>
          <a:xfrm>
            <a:off x="6406038" y="3052128"/>
            <a:ext cx="2514692" cy="787400"/>
            <a:chOff x="1773565" y="93570"/>
            <a:chExt cx="2514692" cy="787400"/>
          </a:xfrm>
        </p:grpSpPr>
        <p:sp>
          <p:nvSpPr>
            <p:cNvPr id="212" name="Google Shape;212;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70 / 30 Collections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Compliances – Quarterly Filing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Annual Audit</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Follow mandatory Practices under RERA</a:t>
              </a:r>
              <a:endParaRPr sz="1100" b="0" i="0" u="none" strike="noStrike" cap="none">
                <a:solidFill>
                  <a:schemeClr val="dk1"/>
                </a:solidFill>
                <a:latin typeface="Garamond"/>
                <a:ea typeface="Garamond"/>
                <a:cs typeface="Garamond"/>
                <a:sym typeface="Garamond"/>
              </a:endParaRPr>
            </a:p>
          </p:txBody>
        </p:sp>
      </p:grpSp>
      <p:grpSp>
        <p:nvGrpSpPr>
          <p:cNvPr id="214" name="Google Shape;214;p11"/>
          <p:cNvGrpSpPr/>
          <p:nvPr/>
        </p:nvGrpSpPr>
        <p:grpSpPr>
          <a:xfrm>
            <a:off x="628527" y="3052128"/>
            <a:ext cx="2514692" cy="787400"/>
            <a:chOff x="1773565" y="93570"/>
            <a:chExt cx="2514692" cy="787400"/>
          </a:xfrm>
        </p:grpSpPr>
        <p:sp>
          <p:nvSpPr>
            <p:cNvPr id="215" name="Google Shape;215;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Modification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Extension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Change of professionals</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Customer Complaints </a:t>
              </a:r>
              <a:endParaRPr sz="1100" b="0" i="0" u="none" strike="noStrike" cap="none">
                <a:solidFill>
                  <a:schemeClr val="dk1"/>
                </a:solidFill>
                <a:latin typeface="Garamond"/>
                <a:ea typeface="Garamond"/>
                <a:cs typeface="Garamond"/>
                <a:sym typeface="Garamond"/>
              </a:endParaRPr>
            </a:p>
          </p:txBody>
        </p:sp>
      </p:grpSp>
      <p:grpSp>
        <p:nvGrpSpPr>
          <p:cNvPr id="217" name="Google Shape;217;p11"/>
          <p:cNvGrpSpPr/>
          <p:nvPr/>
        </p:nvGrpSpPr>
        <p:grpSpPr>
          <a:xfrm>
            <a:off x="7870719" y="4147217"/>
            <a:ext cx="2514692" cy="787400"/>
            <a:chOff x="1773565" y="93570"/>
            <a:chExt cx="2514692" cy="787400"/>
          </a:xfrm>
        </p:grpSpPr>
        <p:sp>
          <p:nvSpPr>
            <p:cNvPr id="218" name="Google Shape;218;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Project Completion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Reporting of Completion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Funds withdrawn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Association formation</a:t>
              </a:r>
              <a:endParaRPr sz="1100" b="0" i="0" u="none" strike="noStrike" cap="none">
                <a:solidFill>
                  <a:schemeClr val="dk1"/>
                </a:solidFill>
                <a:latin typeface="Garamond"/>
                <a:ea typeface="Garamond"/>
                <a:cs typeface="Garamond"/>
                <a:sym typeface="Garamond"/>
              </a:endParaRPr>
            </a:p>
          </p:txBody>
        </p:sp>
      </p:grpSp>
      <p:grpSp>
        <p:nvGrpSpPr>
          <p:cNvPr id="220" name="Google Shape;220;p11"/>
          <p:cNvGrpSpPr/>
          <p:nvPr/>
        </p:nvGrpSpPr>
        <p:grpSpPr>
          <a:xfrm>
            <a:off x="9308821" y="5242306"/>
            <a:ext cx="2089101" cy="787400"/>
            <a:chOff x="1773565" y="93570"/>
            <a:chExt cx="2514692" cy="787400"/>
          </a:xfrm>
        </p:grpSpPr>
        <p:sp>
          <p:nvSpPr>
            <p:cNvPr id="221" name="Google Shape;221;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Mortgage Release</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Loan / Hypothecation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Sec 17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DLP for 5 years</a:t>
              </a:r>
              <a:endParaRPr sz="1100" b="0" i="0" u="none" strike="noStrike" cap="none">
                <a:solidFill>
                  <a:schemeClr val="dk1"/>
                </a:solidFill>
                <a:latin typeface="Garamond"/>
                <a:ea typeface="Garamond"/>
                <a:cs typeface="Garamond"/>
                <a:sym typeface="Garamond"/>
              </a:endParaRPr>
            </a:p>
          </p:txBody>
        </p:sp>
      </p:grpSp>
      <p:grpSp>
        <p:nvGrpSpPr>
          <p:cNvPr id="223" name="Google Shape;223;p11"/>
          <p:cNvGrpSpPr/>
          <p:nvPr/>
        </p:nvGrpSpPr>
        <p:grpSpPr>
          <a:xfrm>
            <a:off x="3406621" y="4934617"/>
            <a:ext cx="2806682" cy="1095089"/>
            <a:chOff x="1773565" y="93570"/>
            <a:chExt cx="2514692" cy="787400"/>
          </a:xfrm>
        </p:grpSpPr>
        <p:sp>
          <p:nvSpPr>
            <p:cNvPr id="224" name="Google Shape;224;p11"/>
            <p:cNvSpPr/>
            <p:nvPr/>
          </p:nvSpPr>
          <p:spPr>
            <a:xfrm>
              <a:off x="1773565" y="93570"/>
              <a:ext cx="2514692" cy="787400"/>
            </a:xfrm>
            <a:prstGeom prst="rect">
              <a:avLst/>
            </a:prstGeom>
            <a:solidFill>
              <a:srgbClr val="E8ECEA"/>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txBox="1"/>
            <p:nvPr/>
          </p:nvSpPr>
          <p:spPr>
            <a:xfrm>
              <a:off x="1773565" y="93570"/>
              <a:ext cx="2514692" cy="787400"/>
            </a:xfrm>
            <a:prstGeom prst="rect">
              <a:avLst/>
            </a:prstGeom>
            <a:solidFill>
              <a:srgbClr val="E8ECEA"/>
            </a:solidFill>
            <a:ln>
              <a:noFill/>
            </a:ln>
          </p:spPr>
          <p:txBody>
            <a:bodyPr spcFirstLastPara="1" wrap="square" lIns="53325" tIns="53325" rIns="53325" bIns="53325" anchor="ctr" anchorCtr="0">
              <a:noAutofit/>
            </a:bodyPr>
            <a:lstStyle/>
            <a:p>
              <a:pPr marL="171450" marR="0" lvl="1" indent="-17145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Handover possession of common Areas </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Handover of Corpus funds to the Association</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Handover title deeds / documents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Handover Approvals, plans, NOC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Handover Drawings – plumbing, electricals</a:t>
              </a:r>
              <a:endParaRPr/>
            </a:p>
          </p:txBody>
        </p:sp>
      </p:grpSp>
    </p:spTree>
  </p:cSld>
  <p:clrMapOvr>
    <a:masterClrMapping/>
  </p:clrMapOvr>
</p:sld>
</file>

<file path=ppt/theme/theme1.xml><?xml version="1.0" encoding="utf-8"?>
<a:theme xmlns:a="http://schemas.openxmlformats.org/drawingml/2006/main" name="ClassicFrameVTI">
  <a:themeElements>
    <a:clrScheme name="Custom 22">
      <a:dk1>
        <a:srgbClr val="000000"/>
      </a:dk1>
      <a:lt1>
        <a:srgbClr val="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7865</Words>
  <Application>Microsoft Office PowerPoint</Application>
  <PresentationFormat>Widescreen</PresentationFormat>
  <Paragraphs>808</Paragraphs>
  <Slides>83</Slides>
  <Notes>79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Times New Roman</vt:lpstr>
      <vt:lpstr>Sorts Mill Goudy</vt:lpstr>
      <vt:lpstr>Book Antiqua</vt:lpstr>
      <vt:lpstr>Calibri</vt:lpstr>
      <vt:lpstr>Garamond</vt:lpstr>
      <vt:lpstr>Gill Sans</vt:lpstr>
      <vt:lpstr>Gill Sans MT</vt:lpstr>
      <vt:lpstr>ClassicFrameVTI</vt:lpstr>
      <vt:lpstr>PowerPoint Presentation</vt:lpstr>
      <vt:lpstr>Seminar on Real Estate Laws – Income Tax, GST, RERA &amp; RWA</vt:lpstr>
      <vt:lpstr>RERA PRESENTATION </vt:lpstr>
      <vt:lpstr>TOPICS –   FOR THE SESSION</vt:lpstr>
      <vt:lpstr>STATEMENT OF OBJECTS AND REASONS OF THE ACT</vt:lpstr>
      <vt:lpstr>GOVERNANCE / AUTHORITY</vt:lpstr>
      <vt:lpstr>Organisation Structure – TN RERA</vt:lpstr>
      <vt:lpstr>STATUTE - RULES, REGULATIONS, ORDERS</vt:lpstr>
      <vt:lpstr>PowerPoint Presentation</vt:lpstr>
      <vt:lpstr>PowerPoint Presentation</vt:lpstr>
      <vt:lpstr>PowerPoint Presentation</vt:lpstr>
      <vt:lpstr>IMPORTANT / CRITICAL COMPLIANCES UNDER RERA</vt:lpstr>
      <vt:lpstr>RERA - APPLICABILITY</vt:lpstr>
      <vt:lpstr>REAL ESTATE PROJECT  REGISTRATION  UNDER RERA</vt:lpstr>
      <vt:lpstr>PowerPoint Presentation</vt:lpstr>
      <vt:lpstr>RERA REGISTRATION-SECTION 3</vt:lpstr>
      <vt:lpstr>RERA REGISTRATION-NON COMPLIANCE - SECTION 59</vt:lpstr>
      <vt:lpstr>REGISTRATION FEES - Fee Structure (for Tamil Nadu)</vt:lpstr>
      <vt:lpstr>Conditions of the RERA Registration – Form C</vt:lpstr>
      <vt:lpstr>TN – RERA STATISTICS- As on 7-11-2024</vt:lpstr>
      <vt:lpstr>TN – RERA STATISTICS- As on 7-11-2024 – Agent Registration</vt:lpstr>
      <vt:lpstr>ACCOUNTABILITY OF PROFESSIONALS</vt:lpstr>
      <vt:lpstr>RERA RULES CANNOT BE IN DEROGATION OF THE ACT </vt:lpstr>
      <vt:lpstr>REGISTRATION OF THE PROJECT EXEMPTED UNDER RULES </vt:lpstr>
      <vt:lpstr>DEVELOPMENT MANAGER TO BE TREATED AS PROMOTER</vt:lpstr>
      <vt:lpstr>SECTION 2(ZK) - PROMOTER</vt:lpstr>
      <vt:lpstr>RERA APPLIES TO LONG LEASES</vt:lpstr>
      <vt:lpstr> APPLICABILITY OF RERA TO INDUSTRIAL UNITS</vt:lpstr>
      <vt:lpstr>FINANCIAL MANAGEMENT   UNDER RERA</vt:lpstr>
      <vt:lpstr>PowerPoint Presentation</vt:lpstr>
      <vt:lpstr>Withdrawal of money from the Designated Bank Account </vt:lpstr>
      <vt:lpstr>Withdrawal of money from the Designated Bank Account </vt:lpstr>
      <vt:lpstr>FORMATS OF PROFESSIONAL CERTIFICATES – Regulations</vt:lpstr>
      <vt:lpstr>FORMATS OF PROFESSIONAL CERTIFICATES - Regulations</vt:lpstr>
      <vt:lpstr>PROFESSIONALS UNDER RERA</vt:lpstr>
      <vt:lpstr>QUARTERLY UPDATES</vt:lpstr>
      <vt:lpstr>1. SECTION 11 2. TN RERA RULE 17 (D)  MANDATORY COMPLIANCE UNDER RERA TO MONITOR THE PROGRESS OF THE DEVELOPMENT OF THE PROJECT AND OTHER DETAILS</vt:lpstr>
      <vt:lpstr>CONTENTS OF QUARTERLY UPDATES</vt:lpstr>
      <vt:lpstr>COMPLIANCE OF MANDATE OF QUARTERLY UPDATES</vt:lpstr>
      <vt:lpstr>Advertisements and guidelines</vt:lpstr>
      <vt:lpstr>ADVERTISEMENT GUIDELINES</vt:lpstr>
      <vt:lpstr>Advertisement Guidelines</vt:lpstr>
      <vt:lpstr>EXTENSION / RENEWAL OF RERA REGISTRATION</vt:lpstr>
      <vt:lpstr>EXTENSION / RENEWAL OF REGISTRATION – SEC 6 /RULE 7</vt:lpstr>
      <vt:lpstr> MODIFICATION OR AMENDMENTS TO RERA REGISTRATION</vt:lpstr>
      <vt:lpstr> MODIFICATION OR AMENDMENTS TO RERA REGISTRATION</vt:lpstr>
      <vt:lpstr>COMPLETION UNDER RERA</vt:lpstr>
      <vt:lpstr>COMPLETION UNDER RERA</vt:lpstr>
      <vt:lpstr>COMPLETION UNDER RERA</vt:lpstr>
      <vt:lpstr>AGREEMENT OF SALE - AOS</vt:lpstr>
      <vt:lpstr>AGREEMENT FOR SALE - AOS</vt:lpstr>
      <vt:lpstr>AGREEMENT FOR SALE - AOS</vt:lpstr>
      <vt:lpstr>TN RERA Rule 9- AGREEMENT FOR SALE and Construction Agreement -</vt:lpstr>
      <vt:lpstr>SC :CIVIL APPEAL NO(S). 3533-3534 OF 2017  INT &amp; REFUND ON DELAYED POSSESSION BEYOND 3 YEARS</vt:lpstr>
      <vt:lpstr> RERA TO SUPERSEDE ONE SIDED AGREEMENT</vt:lpstr>
      <vt:lpstr>Association of Allottees and  Formation of Association</vt:lpstr>
      <vt:lpstr>TN RERA Rules - Formation of association – Rule 10</vt:lpstr>
      <vt:lpstr>RATE OF INTEREST PAYABLE BY PROMOTER AND ALLOTTEE AND TIMELINES FOR REFUND.</vt:lpstr>
      <vt:lpstr>Timelines for refund – TN RERA Rule 19</vt:lpstr>
      <vt:lpstr>OFFENCES AND PENALTIES – UNDER RERA ACT</vt:lpstr>
      <vt:lpstr>OFFENCES AND PENALTIES –  Terms and conditions and the fi ne payable for compounding of offence – TN RERA Rule 36</vt:lpstr>
      <vt:lpstr>PowerPoint Presentation</vt:lpstr>
      <vt:lpstr>     SUPREME COURT OF INDIA Civil Appeal Nos. 3642-3646/2018 in judgment dated 29.08.2024 AKSHAY &amp; ANR.  VERSUS ADITYA &amp; ORS. </vt:lpstr>
      <vt:lpstr>CIVIL APPEAL NO(S). 6745 6749 OF 2021 (Arising out of SLP(Civil) No(s). 37113715 OF 2021) M/s. NEWTECH PROMOTERS AND DEVELOPERS PVT. LTD. V/s. STATE OF UP &amp; ORS. ETC. </vt:lpstr>
      <vt:lpstr>PowerPoint Presentation</vt:lpstr>
      <vt:lpstr>In the High Court of Judicature at Bombay Wadhwa Group Housing Private Ltd. V/s. Mr. Vijay Choksi and SSS Escatics Pvt. Ltd.  SECOND APPEAL (Stamp) No. 21842 OF 2023</vt:lpstr>
      <vt:lpstr>PowerPoint Presentation</vt:lpstr>
      <vt:lpstr>PowerPoint Presentation</vt:lpstr>
      <vt:lpstr>PowerPoint Presentation</vt:lpstr>
      <vt:lpstr>PowerPoint Presentation</vt:lpstr>
      <vt:lpstr>PROFESSIONAL PERSPECTIVE  AND  RERA </vt:lpstr>
      <vt:lpstr>PROFESSIONAL PERSPECTIVE</vt:lpstr>
      <vt:lpstr>PROVIDING UNIFORM DATA ACROSS ALL STAKEHOLDERS</vt:lpstr>
      <vt:lpstr>DIFFERENCES AND VARIANCES </vt:lpstr>
      <vt:lpstr>STAKEHOLDERS AND CA’S ROLE</vt:lpstr>
      <vt:lpstr>ROLE OF CA’S</vt:lpstr>
      <vt:lpstr>POST RERA PRACTICES</vt:lpstr>
      <vt:lpstr>POST RERA PRACTICES</vt:lpstr>
      <vt:lpstr>POST RERA PRACTICES</vt:lpstr>
      <vt:lpstr>POST RERA PRACTICES</vt:lpstr>
      <vt:lpstr>POST RERA PRACTICES</vt:lpstr>
      <vt:lpstr>POST RERA PRACTICES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Venugopal G</dc:creator>
  <cp:lastModifiedBy>SIRC CPE</cp:lastModifiedBy>
  <cp:revision>101</cp:revision>
  <dcterms:created xsi:type="dcterms:W3CDTF">2020-11-08T17:42:58Z</dcterms:created>
  <dcterms:modified xsi:type="dcterms:W3CDTF">2024-11-11T06:03:01Z</dcterms:modified>
</cp:coreProperties>
</file>